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5" r:id="rId3"/>
    <p:sldId id="258" r:id="rId4"/>
    <p:sldId id="257" r:id="rId5"/>
    <p:sldId id="260" r:id="rId6"/>
    <p:sldId id="261" r:id="rId7"/>
    <p:sldId id="265" r:id="rId8"/>
    <p:sldId id="266" r:id="rId9"/>
    <p:sldId id="268" r:id="rId10"/>
    <p:sldId id="269" r:id="rId11"/>
    <p:sldId id="288" r:id="rId12"/>
    <p:sldId id="276" r:id="rId13"/>
    <p:sldId id="277" r:id="rId14"/>
    <p:sldId id="283" r:id="rId15"/>
    <p:sldId id="285" r:id="rId16"/>
    <p:sldId id="292" r:id="rId17"/>
    <p:sldId id="294" r:id="rId18"/>
    <p:sldId id="297" r:id="rId19"/>
    <p:sldId id="301" r:id="rId20"/>
    <p:sldId id="302" r:id="rId21"/>
    <p:sldId id="303" r:id="rId22"/>
    <p:sldId id="304" r:id="rId23"/>
    <p:sldId id="329" r:id="rId24"/>
    <p:sldId id="305" r:id="rId25"/>
    <p:sldId id="307" r:id="rId26"/>
    <p:sldId id="323" r:id="rId27"/>
    <p:sldId id="331" r:id="rId28"/>
    <p:sldId id="310" r:id="rId29"/>
    <p:sldId id="311" r:id="rId30"/>
    <p:sldId id="324" r:id="rId31"/>
    <p:sldId id="333" r:id="rId32"/>
    <p:sldId id="326" r:id="rId33"/>
    <p:sldId id="327" r:id="rId34"/>
    <p:sldId id="335" r:id="rId35"/>
    <p:sldId id="29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E3B"/>
    <a:srgbClr val="F3AFB2"/>
    <a:srgbClr val="84E43C"/>
    <a:srgbClr val="FF0066"/>
    <a:srgbClr val="FF33CC"/>
    <a:srgbClr val="FFFF99"/>
    <a:srgbClr val="99FFCC"/>
    <a:srgbClr val="B0DD7F"/>
    <a:srgbClr val="FFFF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94638" autoAdjust="0"/>
  </p:normalViewPr>
  <p:slideViewPr>
    <p:cSldViewPr>
      <p:cViewPr>
        <p:scale>
          <a:sx n="90" d="100"/>
          <a:sy n="90" d="100"/>
        </p:scale>
        <p:origin x="-12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173717621790173E-2"/>
          <c:y val="8.5863938540529247E-2"/>
          <c:w val="0.86428630070530155"/>
          <c:h val="0.7390393527541756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55410688"/>
        <c:axId val="61075968"/>
        <c:axId val="0"/>
      </c:bar3DChart>
      <c:catAx>
        <c:axId val="5541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82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1075968"/>
        <c:crosses val="autoZero"/>
        <c:auto val="1"/>
        <c:lblAlgn val="ctr"/>
        <c:lblOffset val="100"/>
        <c:noMultiLvlLbl val="0"/>
      </c:catAx>
      <c:valAx>
        <c:axId val="6107596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55410688"/>
        <c:crosses val="autoZero"/>
        <c:crossBetween val="between"/>
        <c:majorUnit val="10"/>
        <c:minorUnit val="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576980010200215"/>
          <c:y val="0.89201008289805361"/>
          <c:w val="0.40168078516251937"/>
          <c:h val="7.4214287570489423E-2"/>
        </c:manualLayout>
      </c:layout>
      <c:overlay val="0"/>
      <c:spPr>
        <a:solidFill>
          <a:schemeClr val="bg1"/>
        </a:solidFill>
        <a:ln w="2088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E774A-7326-41D4-A4B6-B982B801C7C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7C0D2C-F7BC-4BA2-82EF-20405FFB7E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159 опасных производственных объектов нефтегазодобычи, газопереработки и магистрального трубопроводного транспорта</a:t>
          </a:r>
          <a:endParaRPr lang="ru-RU" sz="1800" b="1" dirty="0">
            <a:solidFill>
              <a:schemeClr val="bg1"/>
            </a:solidFill>
          </a:endParaRPr>
        </a:p>
      </dgm:t>
    </dgm:pt>
    <dgm:pt modelId="{5E9B105D-6D2A-4784-BB07-C753E7D129BA}" type="parTrans" cxnId="{F56AAB5C-C6C7-438A-8346-E2DC8FD0BCC1}">
      <dgm:prSet/>
      <dgm:spPr/>
      <dgm:t>
        <a:bodyPr/>
        <a:lstStyle/>
        <a:p>
          <a:endParaRPr lang="ru-RU"/>
        </a:p>
      </dgm:t>
    </dgm:pt>
    <dgm:pt modelId="{88758614-FC78-44BA-B3A2-14DBB4805739}" type="sibTrans" cxnId="{F56AAB5C-C6C7-438A-8346-E2DC8FD0BCC1}">
      <dgm:prSet/>
      <dgm:spPr/>
      <dgm:t>
        <a:bodyPr/>
        <a:lstStyle/>
        <a:p>
          <a:endParaRPr lang="ru-RU"/>
        </a:p>
      </dgm:t>
    </dgm:pt>
    <dgm:pt modelId="{7F690929-E75C-40BE-9AA3-0B0666DFB2E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20 объектов являются </a:t>
          </a:r>
          <a:r>
            <a:rPr lang="en-US" sz="1800" b="1" dirty="0" smtClean="0">
              <a:solidFill>
                <a:schemeClr val="bg1"/>
              </a:solidFill>
            </a:rPr>
            <a:t>I</a:t>
          </a:r>
          <a:r>
            <a:rPr lang="ru-RU" sz="1800" b="1" dirty="0" smtClean="0">
              <a:solidFill>
                <a:schemeClr val="bg1"/>
              </a:solidFill>
            </a:rPr>
            <a:t> класса опасности</a:t>
          </a:r>
          <a:endParaRPr lang="ru-RU" sz="1800" b="1" dirty="0">
            <a:solidFill>
              <a:schemeClr val="bg1"/>
            </a:solidFill>
          </a:endParaRPr>
        </a:p>
      </dgm:t>
    </dgm:pt>
    <dgm:pt modelId="{22EAF06E-4D6E-4BED-ABAC-EAD3A89A7D0B}" type="parTrans" cxnId="{3F646EAE-32B0-4A31-82CC-F0860B111A1C}">
      <dgm:prSet/>
      <dgm:spPr/>
      <dgm:t>
        <a:bodyPr/>
        <a:lstStyle/>
        <a:p>
          <a:endParaRPr lang="ru-RU"/>
        </a:p>
      </dgm:t>
    </dgm:pt>
    <dgm:pt modelId="{4CFAE43E-5808-4E2C-A260-8FCE1E350216}" type="sibTrans" cxnId="{3F646EAE-32B0-4A31-82CC-F0860B111A1C}">
      <dgm:prSet/>
      <dgm:spPr/>
      <dgm:t>
        <a:bodyPr/>
        <a:lstStyle/>
        <a:p>
          <a:endParaRPr lang="ru-RU"/>
        </a:p>
      </dgm:t>
    </dgm:pt>
    <dgm:pt modelId="{85043C39-B564-498E-9BA7-775B81785B41}" type="pres">
      <dgm:prSet presAssocID="{00CE774A-7326-41D4-A4B6-B982B801C7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147BB8-28C2-4D17-8E88-0A7345173C0C}" type="pres">
      <dgm:prSet presAssocID="{7F690929-E75C-40BE-9AA3-0B0666DFB2E8}" presName="boxAndChildren" presStyleCnt="0"/>
      <dgm:spPr/>
    </dgm:pt>
    <dgm:pt modelId="{AAB14232-2688-405E-8F2C-560BDBC02AC5}" type="pres">
      <dgm:prSet presAssocID="{7F690929-E75C-40BE-9AA3-0B0666DFB2E8}" presName="parentTextBox" presStyleLbl="node1" presStyleIdx="0" presStyleCnt="2" custScaleY="65361"/>
      <dgm:spPr/>
      <dgm:t>
        <a:bodyPr/>
        <a:lstStyle/>
        <a:p>
          <a:endParaRPr lang="ru-RU"/>
        </a:p>
      </dgm:t>
    </dgm:pt>
    <dgm:pt modelId="{0C626CE8-F2A8-4358-A1F7-9743289768EE}" type="pres">
      <dgm:prSet presAssocID="{88758614-FC78-44BA-B3A2-14DBB4805739}" presName="sp" presStyleCnt="0"/>
      <dgm:spPr/>
    </dgm:pt>
    <dgm:pt modelId="{8C0954F0-5152-4F3C-B057-CF2724DFFAC6}" type="pres">
      <dgm:prSet presAssocID="{7D7C0D2C-F7BC-4BA2-82EF-20405FFB7EF7}" presName="arrowAndChildren" presStyleCnt="0"/>
      <dgm:spPr/>
    </dgm:pt>
    <dgm:pt modelId="{5665E0F5-C837-49AA-8B9F-B3F210769B02}" type="pres">
      <dgm:prSet presAssocID="{7D7C0D2C-F7BC-4BA2-82EF-20405FFB7EF7}" presName="parentTextArrow" presStyleLbl="node1" presStyleIdx="1" presStyleCnt="2" custScaleY="109557" custLinFactNeighborX="-3659" custLinFactNeighborY="-16828"/>
      <dgm:spPr/>
      <dgm:t>
        <a:bodyPr/>
        <a:lstStyle/>
        <a:p>
          <a:endParaRPr lang="ru-RU"/>
        </a:p>
      </dgm:t>
    </dgm:pt>
  </dgm:ptLst>
  <dgm:cxnLst>
    <dgm:cxn modelId="{F56AAB5C-C6C7-438A-8346-E2DC8FD0BCC1}" srcId="{00CE774A-7326-41D4-A4B6-B982B801C7C9}" destId="{7D7C0D2C-F7BC-4BA2-82EF-20405FFB7EF7}" srcOrd="0" destOrd="0" parTransId="{5E9B105D-6D2A-4784-BB07-C753E7D129BA}" sibTransId="{88758614-FC78-44BA-B3A2-14DBB4805739}"/>
    <dgm:cxn modelId="{45BC2DD8-399D-4A30-9244-AC10EF174525}" type="presOf" srcId="{7F690929-E75C-40BE-9AA3-0B0666DFB2E8}" destId="{AAB14232-2688-405E-8F2C-560BDBC02AC5}" srcOrd="0" destOrd="0" presId="urn:microsoft.com/office/officeart/2005/8/layout/process4"/>
    <dgm:cxn modelId="{3F646EAE-32B0-4A31-82CC-F0860B111A1C}" srcId="{00CE774A-7326-41D4-A4B6-B982B801C7C9}" destId="{7F690929-E75C-40BE-9AA3-0B0666DFB2E8}" srcOrd="1" destOrd="0" parTransId="{22EAF06E-4D6E-4BED-ABAC-EAD3A89A7D0B}" sibTransId="{4CFAE43E-5808-4E2C-A260-8FCE1E350216}"/>
    <dgm:cxn modelId="{0944952E-3DF1-472F-AA74-AD7B6D5DC78A}" type="presOf" srcId="{7D7C0D2C-F7BC-4BA2-82EF-20405FFB7EF7}" destId="{5665E0F5-C837-49AA-8B9F-B3F210769B02}" srcOrd="0" destOrd="0" presId="urn:microsoft.com/office/officeart/2005/8/layout/process4"/>
    <dgm:cxn modelId="{5065395A-7C2C-437E-98B8-06F61D02AEE3}" type="presOf" srcId="{00CE774A-7326-41D4-A4B6-B982B801C7C9}" destId="{85043C39-B564-498E-9BA7-775B81785B41}" srcOrd="0" destOrd="0" presId="urn:microsoft.com/office/officeart/2005/8/layout/process4"/>
    <dgm:cxn modelId="{CC966A47-DF2C-4567-89AA-77E0D0E501D9}" type="presParOf" srcId="{85043C39-B564-498E-9BA7-775B81785B41}" destId="{DA147BB8-28C2-4D17-8E88-0A7345173C0C}" srcOrd="0" destOrd="0" presId="urn:microsoft.com/office/officeart/2005/8/layout/process4"/>
    <dgm:cxn modelId="{9C26F3B9-28BA-4182-918F-C8C3E753445C}" type="presParOf" srcId="{DA147BB8-28C2-4D17-8E88-0A7345173C0C}" destId="{AAB14232-2688-405E-8F2C-560BDBC02AC5}" srcOrd="0" destOrd="0" presId="urn:microsoft.com/office/officeart/2005/8/layout/process4"/>
    <dgm:cxn modelId="{7FF9883C-B6C6-4817-AEFD-32F0DE603B04}" type="presParOf" srcId="{85043C39-B564-498E-9BA7-775B81785B41}" destId="{0C626CE8-F2A8-4358-A1F7-9743289768EE}" srcOrd="1" destOrd="0" presId="urn:microsoft.com/office/officeart/2005/8/layout/process4"/>
    <dgm:cxn modelId="{EB67064B-CC48-4F49-A798-FDF04AAA427A}" type="presParOf" srcId="{85043C39-B564-498E-9BA7-775B81785B41}" destId="{8C0954F0-5152-4F3C-B057-CF2724DFFAC6}" srcOrd="2" destOrd="0" presId="urn:microsoft.com/office/officeart/2005/8/layout/process4"/>
    <dgm:cxn modelId="{AFE1BA24-8339-43E6-B2D4-244FA71B5E12}" type="presParOf" srcId="{8C0954F0-5152-4F3C-B057-CF2724DFFAC6}" destId="{5665E0F5-C837-49AA-8B9F-B3F210769B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C13A6-088C-4821-923D-82DC989C4E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CD863-BEE1-468E-AF60-A0087AE64CB9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Выявлено и предписано к устранению  1 (в 2018 г. - 2) нарушения требований промышленной  безопасности</a:t>
          </a:r>
          <a:endParaRPr lang="ru-RU" sz="2000" b="1" dirty="0">
            <a:solidFill>
              <a:schemeClr val="bg1"/>
            </a:solidFill>
          </a:endParaRPr>
        </a:p>
      </dgm:t>
    </dgm:pt>
    <dgm:pt modelId="{528464D4-DF08-4F43-895B-8DD0F56F224E}" type="parTrans" cxnId="{B463E9C0-D409-4F10-B3CB-9CE77FC4C6F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46F4EB8-E8E5-46EF-A25C-AA3D44A57E69}" type="sibTrans" cxnId="{B463E9C0-D409-4F10-B3CB-9CE77FC4C6F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AFE4C8B-8ADF-4AA0-9395-CC61AD03BFF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По итогам рассмотрения административных дел наложено  2 административных штрафа на общую сумму 430 тыс. рублей</a:t>
          </a:r>
          <a:endParaRPr lang="ru-RU" sz="2000" b="1" dirty="0">
            <a:solidFill>
              <a:schemeClr val="bg1"/>
            </a:solidFill>
          </a:endParaRPr>
        </a:p>
      </dgm:t>
    </dgm:pt>
    <dgm:pt modelId="{57AA348A-B777-4D1F-B26F-BB98F8031095}" type="parTrans" cxnId="{8FAE7522-C950-46C0-ABDC-CADD0EF370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4525E19-26F9-4CED-8850-D891584D6AE0}" type="sibTrans" cxnId="{8FAE7522-C950-46C0-ABDC-CADD0EF370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7A1CADB-7E90-4EA9-AD72-1490F502F9E0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Назначено 2 административных наказания</a:t>
          </a:r>
          <a:endParaRPr lang="ru-RU" sz="2000" b="1" dirty="0">
            <a:solidFill>
              <a:schemeClr val="bg1"/>
            </a:solidFill>
          </a:endParaRPr>
        </a:p>
      </dgm:t>
    </dgm:pt>
    <dgm:pt modelId="{4820BDF8-5CAD-4D76-83AF-31DD61BBB057}" type="parTrans" cxnId="{A889E152-6E9E-47A5-9A4D-C3C5E0DF40E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87C3CD7-546F-4155-A16D-3BAA0C7DFC52}" type="sibTrans" cxnId="{A889E152-6E9E-47A5-9A4D-C3C5E0DF40E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632081E-729F-4698-89FF-0DC7F7816BA1}" type="pres">
      <dgm:prSet presAssocID="{2A5C13A6-088C-4821-923D-82DC989C4E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ABE2AD-9DB4-40E9-8A13-D440F498DD31}" type="pres">
      <dgm:prSet presAssocID="{2A5C13A6-088C-4821-923D-82DC989C4E80}" presName="dummyMaxCanvas" presStyleCnt="0">
        <dgm:presLayoutVars/>
      </dgm:prSet>
      <dgm:spPr/>
    </dgm:pt>
    <dgm:pt modelId="{5088E89C-713F-4CDD-B2DD-1809607055B0}" type="pres">
      <dgm:prSet presAssocID="{2A5C13A6-088C-4821-923D-82DC989C4E8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AABC5-3597-4020-A165-9E70805F96F3}" type="pres">
      <dgm:prSet presAssocID="{2A5C13A6-088C-4821-923D-82DC989C4E80}" presName="ThreeNodes_2" presStyleLbl="node1" presStyleIdx="1" presStyleCnt="3" custScaleX="99701" custScaleY="116883" custLinFactNeighborX="997" custLinFactNeighborY="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F8818-2F4C-4236-8CC9-B08822F6CBBD}" type="pres">
      <dgm:prSet presAssocID="{2A5C13A6-088C-4821-923D-82DC989C4E80}" presName="ThreeNodes_3" presStyleLbl="node1" presStyleIdx="2" presStyleCnt="3" custScaleY="81818" custLinFactNeighborX="299" custLinFactNeighborY="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C4A55-7705-4A3F-8A80-5CC91519ACAF}" type="pres">
      <dgm:prSet presAssocID="{2A5C13A6-088C-4821-923D-82DC989C4E80}" presName="ThreeConn_1-2" presStyleLbl="fgAccFollowNode1" presStyleIdx="0" presStyleCnt="2" custLinFactNeighborX="-1898" custLinFactNeighborY="-16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C97D4-A131-48E4-94AB-97C968212EE2}" type="pres">
      <dgm:prSet presAssocID="{2A5C13A6-088C-4821-923D-82DC989C4E8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31BFB-595F-4247-A1EA-E9D128059ABE}" type="pres">
      <dgm:prSet presAssocID="{2A5C13A6-088C-4821-923D-82DC989C4E8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F144D-F947-4E49-B617-A1AA09652F89}" type="pres">
      <dgm:prSet presAssocID="{2A5C13A6-088C-4821-923D-82DC989C4E8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307C5-54C6-4E41-864D-293A9B07278A}" type="pres">
      <dgm:prSet presAssocID="{2A5C13A6-088C-4821-923D-82DC989C4E8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AF76F0-E419-44E7-A923-A0E3926217A5}" type="presOf" srcId="{2A5C13A6-088C-4821-923D-82DC989C4E80}" destId="{5632081E-729F-4698-89FF-0DC7F7816BA1}" srcOrd="0" destOrd="0" presId="urn:microsoft.com/office/officeart/2005/8/layout/vProcess5"/>
    <dgm:cxn modelId="{9AE05CDF-5A76-411E-8605-3E4D964F4C68}" type="presOf" srcId="{47A1CADB-7E90-4EA9-AD72-1490F502F9E0}" destId="{D8CF8818-2F4C-4236-8CC9-B08822F6CBBD}" srcOrd="0" destOrd="0" presId="urn:microsoft.com/office/officeart/2005/8/layout/vProcess5"/>
    <dgm:cxn modelId="{ABA4C8DE-19F2-48F3-9EF2-BC084CBDE1D7}" type="presOf" srcId="{0AFE4C8B-8ADF-4AA0-9395-CC61AD03BFF1}" destId="{269F144D-F947-4E49-B617-A1AA09652F89}" srcOrd="1" destOrd="0" presId="urn:microsoft.com/office/officeart/2005/8/layout/vProcess5"/>
    <dgm:cxn modelId="{262A8F30-BD0E-4EAE-9EE5-B5207D03E6DA}" type="presOf" srcId="{47A1CADB-7E90-4EA9-AD72-1490F502F9E0}" destId="{FD5307C5-54C6-4E41-864D-293A9B07278A}" srcOrd="1" destOrd="0" presId="urn:microsoft.com/office/officeart/2005/8/layout/vProcess5"/>
    <dgm:cxn modelId="{B463E9C0-D409-4F10-B3CB-9CE77FC4C6FB}" srcId="{2A5C13A6-088C-4821-923D-82DC989C4E80}" destId="{D2BCD863-BEE1-468E-AF60-A0087AE64CB9}" srcOrd="0" destOrd="0" parTransId="{528464D4-DF08-4F43-895B-8DD0F56F224E}" sibTransId="{646F4EB8-E8E5-46EF-A25C-AA3D44A57E69}"/>
    <dgm:cxn modelId="{2243DF27-EDED-4B70-A49D-0A50ADD91C16}" type="presOf" srcId="{0AFE4C8B-8ADF-4AA0-9395-CC61AD03BFF1}" destId="{6ABAABC5-3597-4020-A165-9E70805F96F3}" srcOrd="0" destOrd="0" presId="urn:microsoft.com/office/officeart/2005/8/layout/vProcess5"/>
    <dgm:cxn modelId="{DF103885-65D3-4463-816D-252701FCAC27}" type="presOf" srcId="{646F4EB8-E8E5-46EF-A25C-AA3D44A57E69}" destId="{DF5C4A55-7705-4A3F-8A80-5CC91519ACAF}" srcOrd="0" destOrd="0" presId="urn:microsoft.com/office/officeart/2005/8/layout/vProcess5"/>
    <dgm:cxn modelId="{9E73CCCA-4C47-4298-8C3E-D9964E629D79}" type="presOf" srcId="{F4525E19-26F9-4CED-8850-D891584D6AE0}" destId="{079C97D4-A131-48E4-94AB-97C968212EE2}" srcOrd="0" destOrd="0" presId="urn:microsoft.com/office/officeart/2005/8/layout/vProcess5"/>
    <dgm:cxn modelId="{A351543E-30AD-4E80-BAAF-DFF96479E95C}" type="presOf" srcId="{D2BCD863-BEE1-468E-AF60-A0087AE64CB9}" destId="{5088E89C-713F-4CDD-B2DD-1809607055B0}" srcOrd="0" destOrd="0" presId="urn:microsoft.com/office/officeart/2005/8/layout/vProcess5"/>
    <dgm:cxn modelId="{F461CFCD-9593-43E3-9E45-628866A77952}" type="presOf" srcId="{D2BCD863-BEE1-468E-AF60-A0087AE64CB9}" destId="{95231BFB-595F-4247-A1EA-E9D128059ABE}" srcOrd="1" destOrd="0" presId="urn:microsoft.com/office/officeart/2005/8/layout/vProcess5"/>
    <dgm:cxn modelId="{A889E152-6E9E-47A5-9A4D-C3C5E0DF40E4}" srcId="{2A5C13A6-088C-4821-923D-82DC989C4E80}" destId="{47A1CADB-7E90-4EA9-AD72-1490F502F9E0}" srcOrd="2" destOrd="0" parTransId="{4820BDF8-5CAD-4D76-83AF-31DD61BBB057}" sibTransId="{D87C3CD7-546F-4155-A16D-3BAA0C7DFC52}"/>
    <dgm:cxn modelId="{8FAE7522-C950-46C0-ABDC-CADD0EF37093}" srcId="{2A5C13A6-088C-4821-923D-82DC989C4E80}" destId="{0AFE4C8B-8ADF-4AA0-9395-CC61AD03BFF1}" srcOrd="1" destOrd="0" parTransId="{57AA348A-B777-4D1F-B26F-BB98F8031095}" sibTransId="{F4525E19-26F9-4CED-8850-D891584D6AE0}"/>
    <dgm:cxn modelId="{2F415455-C968-411F-86A9-D0FDBC787D2D}" type="presParOf" srcId="{5632081E-729F-4698-89FF-0DC7F7816BA1}" destId="{54ABE2AD-9DB4-40E9-8A13-D440F498DD31}" srcOrd="0" destOrd="0" presId="urn:microsoft.com/office/officeart/2005/8/layout/vProcess5"/>
    <dgm:cxn modelId="{FC382A28-2560-4797-8644-5B49D41E00E4}" type="presParOf" srcId="{5632081E-729F-4698-89FF-0DC7F7816BA1}" destId="{5088E89C-713F-4CDD-B2DD-1809607055B0}" srcOrd="1" destOrd="0" presId="urn:microsoft.com/office/officeart/2005/8/layout/vProcess5"/>
    <dgm:cxn modelId="{8FEB3513-C7C0-4BD5-8EF1-4CFC2491EDA4}" type="presParOf" srcId="{5632081E-729F-4698-89FF-0DC7F7816BA1}" destId="{6ABAABC5-3597-4020-A165-9E70805F96F3}" srcOrd="2" destOrd="0" presId="urn:microsoft.com/office/officeart/2005/8/layout/vProcess5"/>
    <dgm:cxn modelId="{62B54539-ECE2-4361-8C5F-7CFA4DD7B08A}" type="presParOf" srcId="{5632081E-729F-4698-89FF-0DC7F7816BA1}" destId="{D8CF8818-2F4C-4236-8CC9-B08822F6CBBD}" srcOrd="3" destOrd="0" presId="urn:microsoft.com/office/officeart/2005/8/layout/vProcess5"/>
    <dgm:cxn modelId="{FCE1E348-4088-4E04-B7EC-559A887D87C6}" type="presParOf" srcId="{5632081E-729F-4698-89FF-0DC7F7816BA1}" destId="{DF5C4A55-7705-4A3F-8A80-5CC91519ACAF}" srcOrd="4" destOrd="0" presId="urn:microsoft.com/office/officeart/2005/8/layout/vProcess5"/>
    <dgm:cxn modelId="{059D3000-334C-49A1-8175-89CD370DEA99}" type="presParOf" srcId="{5632081E-729F-4698-89FF-0DC7F7816BA1}" destId="{079C97D4-A131-48E4-94AB-97C968212EE2}" srcOrd="5" destOrd="0" presId="urn:microsoft.com/office/officeart/2005/8/layout/vProcess5"/>
    <dgm:cxn modelId="{D850B9BF-A5F7-45E1-99E6-9289EC68481E}" type="presParOf" srcId="{5632081E-729F-4698-89FF-0DC7F7816BA1}" destId="{95231BFB-595F-4247-A1EA-E9D128059ABE}" srcOrd="6" destOrd="0" presId="urn:microsoft.com/office/officeart/2005/8/layout/vProcess5"/>
    <dgm:cxn modelId="{8F6D0503-FCE7-46CE-82A0-81CC122AFE98}" type="presParOf" srcId="{5632081E-729F-4698-89FF-0DC7F7816BA1}" destId="{269F144D-F947-4E49-B617-A1AA09652F89}" srcOrd="7" destOrd="0" presId="urn:microsoft.com/office/officeart/2005/8/layout/vProcess5"/>
    <dgm:cxn modelId="{34E4577F-52B3-46CF-AC75-046D6CE815CB}" type="presParOf" srcId="{5632081E-729F-4698-89FF-0DC7F7816BA1}" destId="{FD5307C5-54C6-4E41-864D-293A9B0727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AEC426-8D80-415F-B4E7-CC7E4D7BAB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098FD-DB23-4062-BB1D-5B26CD630DFC}">
      <dgm:prSet phldrT="[Текст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4400" dirty="0" smtClean="0"/>
            <a:t>58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dirty="0" smtClean="0"/>
            <a:t>предприятия</a:t>
          </a:r>
          <a:endParaRPr lang="ru-RU" sz="1600" dirty="0"/>
        </a:p>
      </dgm:t>
    </dgm:pt>
    <dgm:pt modelId="{8F129DDD-5AFD-4EC0-B60E-E61B46E64D70}" type="parTrans" cxnId="{483674DF-C540-420B-B770-EFAC4620678A}">
      <dgm:prSet/>
      <dgm:spPr/>
      <dgm:t>
        <a:bodyPr/>
        <a:lstStyle/>
        <a:p>
          <a:endParaRPr lang="ru-RU" sz="1600"/>
        </a:p>
      </dgm:t>
    </dgm:pt>
    <dgm:pt modelId="{2E7D0C19-010E-4F40-BE7F-946AC0F4249F}" type="sibTrans" cxnId="{483674DF-C540-420B-B770-EFAC4620678A}">
      <dgm:prSet/>
      <dgm:spPr/>
      <dgm:t>
        <a:bodyPr/>
        <a:lstStyle/>
        <a:p>
          <a:endParaRPr lang="ru-RU" sz="1600"/>
        </a:p>
      </dgm:t>
    </dgm:pt>
    <dgm:pt modelId="{F3A6E0D6-7F60-4F64-91FA-8C440B20D18F}">
      <dgm:prSet phldrT="[Текст]" custT="1"/>
      <dgm:spPr/>
      <dgm:t>
        <a:bodyPr/>
        <a:lstStyle/>
        <a:p>
          <a:r>
            <a:rPr lang="ru-RU" sz="1600" dirty="0" smtClean="0"/>
            <a:t>Осуществляющие деятельность по эксплуатации  </a:t>
          </a:r>
          <a:r>
            <a:rPr lang="ru-RU" sz="3200" dirty="0" smtClean="0"/>
            <a:t>143  ОПО </a:t>
          </a:r>
          <a:endParaRPr lang="ru-RU" sz="3200" dirty="0"/>
        </a:p>
      </dgm:t>
    </dgm:pt>
    <dgm:pt modelId="{0D64510C-0B43-480D-8EA7-673ACD8D3025}" type="parTrans" cxnId="{4EC6428A-843A-49EC-BC0E-60EFD7DD77D3}">
      <dgm:prSet/>
      <dgm:spPr/>
      <dgm:t>
        <a:bodyPr/>
        <a:lstStyle/>
        <a:p>
          <a:endParaRPr lang="ru-RU" sz="1600"/>
        </a:p>
      </dgm:t>
    </dgm:pt>
    <dgm:pt modelId="{8D624C3B-67FC-4B20-BB87-E4EA3EAB08A4}" type="sibTrans" cxnId="{4EC6428A-843A-49EC-BC0E-60EFD7DD77D3}">
      <dgm:prSet/>
      <dgm:spPr/>
      <dgm:t>
        <a:bodyPr/>
        <a:lstStyle/>
        <a:p>
          <a:endParaRPr lang="ru-RU" sz="1600"/>
        </a:p>
      </dgm:t>
    </dgm:pt>
    <dgm:pt modelId="{D1068AAE-5602-4EE7-B552-C3A79B6C122F}" type="pres">
      <dgm:prSet presAssocID="{BEAEC426-8D80-415F-B4E7-CC7E4D7BAB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00725-F0DD-4FD8-BFA2-01FBFBE31EFC}" type="pres">
      <dgm:prSet presAssocID="{1E3098FD-DB23-4062-BB1D-5B26CD630DFC}" presName="linNode" presStyleCnt="0"/>
      <dgm:spPr/>
    </dgm:pt>
    <dgm:pt modelId="{E204AE36-89A9-494D-88AB-B1C9B758BC92}" type="pres">
      <dgm:prSet presAssocID="{1E3098FD-DB23-4062-BB1D-5B26CD630DFC}" presName="parentText" presStyleLbl="node1" presStyleIdx="0" presStyleCnt="1" custScaleX="72956" custScaleY="72196" custLinFactNeighborX="-2286" custLinFactNeighborY="-7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0B2FD-A82B-4861-A715-D2A1684D9D20}" type="pres">
      <dgm:prSet presAssocID="{1E3098FD-DB23-4062-BB1D-5B26CD630DFC}" presName="descendantText" presStyleLbl="alignAccFollowNode1" presStyleIdx="0" presStyleCnt="1" custScaleY="4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ED79F-51F0-4709-A8B9-CDC135C5ABB4}" type="presOf" srcId="{F3A6E0D6-7F60-4F64-91FA-8C440B20D18F}" destId="{AFD0B2FD-A82B-4861-A715-D2A1684D9D20}" srcOrd="0" destOrd="0" presId="urn:microsoft.com/office/officeart/2005/8/layout/vList5"/>
    <dgm:cxn modelId="{0C97DAC2-FE70-495F-A826-5F1C67ECDEFE}" type="presOf" srcId="{1E3098FD-DB23-4062-BB1D-5B26CD630DFC}" destId="{E204AE36-89A9-494D-88AB-B1C9B758BC92}" srcOrd="0" destOrd="0" presId="urn:microsoft.com/office/officeart/2005/8/layout/vList5"/>
    <dgm:cxn modelId="{4EC6428A-843A-49EC-BC0E-60EFD7DD77D3}" srcId="{1E3098FD-DB23-4062-BB1D-5B26CD630DFC}" destId="{F3A6E0D6-7F60-4F64-91FA-8C440B20D18F}" srcOrd="0" destOrd="0" parTransId="{0D64510C-0B43-480D-8EA7-673ACD8D3025}" sibTransId="{8D624C3B-67FC-4B20-BB87-E4EA3EAB08A4}"/>
    <dgm:cxn modelId="{483674DF-C540-420B-B770-EFAC4620678A}" srcId="{BEAEC426-8D80-415F-B4E7-CC7E4D7BAB7C}" destId="{1E3098FD-DB23-4062-BB1D-5B26CD630DFC}" srcOrd="0" destOrd="0" parTransId="{8F129DDD-5AFD-4EC0-B60E-E61B46E64D70}" sibTransId="{2E7D0C19-010E-4F40-BE7F-946AC0F4249F}"/>
    <dgm:cxn modelId="{7B66482A-B9BD-49C2-82F2-979C5BB413AE}" type="presOf" srcId="{BEAEC426-8D80-415F-B4E7-CC7E4D7BAB7C}" destId="{D1068AAE-5602-4EE7-B552-C3A79B6C122F}" srcOrd="0" destOrd="0" presId="urn:microsoft.com/office/officeart/2005/8/layout/vList5"/>
    <dgm:cxn modelId="{74091FB6-8135-4DD4-A8FD-EC7E031FB081}" type="presParOf" srcId="{D1068AAE-5602-4EE7-B552-C3A79B6C122F}" destId="{63600725-F0DD-4FD8-BFA2-01FBFBE31EFC}" srcOrd="0" destOrd="0" presId="urn:microsoft.com/office/officeart/2005/8/layout/vList5"/>
    <dgm:cxn modelId="{729EB606-5785-4869-A26E-10CB7D9BF991}" type="presParOf" srcId="{63600725-F0DD-4FD8-BFA2-01FBFBE31EFC}" destId="{E204AE36-89A9-494D-88AB-B1C9B758BC92}" srcOrd="0" destOrd="0" presId="urn:microsoft.com/office/officeart/2005/8/layout/vList5"/>
    <dgm:cxn modelId="{64AA2D8C-6C46-46D3-B99A-C94BA4384963}" type="presParOf" srcId="{63600725-F0DD-4FD8-BFA2-01FBFBE31EFC}" destId="{AFD0B2FD-A82B-4861-A715-D2A1684D9D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C39DA-832D-4BBB-AC8E-347A3CB9CE4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05C146-D0DC-4095-AF75-EF5F73FD6981}">
      <dgm:prSet custT="1"/>
      <dgm:spPr>
        <a:solidFill>
          <a:srgbClr val="C02C4C"/>
        </a:solidFill>
      </dgm:spPr>
      <dgm:t>
        <a:bodyPr/>
        <a:lstStyle/>
        <a:p>
          <a:r>
            <a:rPr lang="ru-RU" sz="1800" dirty="0" smtClean="0"/>
            <a:t>1 шахта</a:t>
          </a:r>
          <a:endParaRPr lang="ru-RU" sz="1800" dirty="0"/>
        </a:p>
      </dgm:t>
    </dgm:pt>
    <dgm:pt modelId="{2F13E2F3-1A68-4924-84EF-04D64AA95ED0}" type="parTrans" cxnId="{A2A76D2F-5FA6-4C99-94AA-1F7E943561F2}">
      <dgm:prSet/>
      <dgm:spPr/>
      <dgm:t>
        <a:bodyPr/>
        <a:lstStyle/>
        <a:p>
          <a:endParaRPr lang="ru-RU" sz="1800"/>
        </a:p>
      </dgm:t>
    </dgm:pt>
    <dgm:pt modelId="{1264C157-2692-4C67-9D59-934A014A0C1F}" type="sibTrans" cxnId="{A2A76D2F-5FA6-4C99-94AA-1F7E943561F2}">
      <dgm:prSet/>
      <dgm:spPr/>
      <dgm:t>
        <a:bodyPr/>
        <a:lstStyle/>
        <a:p>
          <a:endParaRPr lang="ru-RU" sz="1800"/>
        </a:p>
      </dgm:t>
    </dgm:pt>
    <dgm:pt modelId="{F9D5EB60-8285-4E88-8961-66F7BA3CE0FD}">
      <dgm:prSet custT="1"/>
      <dgm:spPr>
        <a:solidFill>
          <a:srgbClr val="C02C4C"/>
        </a:solidFill>
      </dgm:spPr>
      <dgm:t>
        <a:bodyPr/>
        <a:lstStyle/>
        <a:p>
          <a:r>
            <a:rPr lang="ru-RU" sz="1800" dirty="0" smtClean="0"/>
            <a:t>19 разрезов</a:t>
          </a:r>
        </a:p>
        <a:p>
          <a:r>
            <a:rPr lang="ru-RU" sz="1800" dirty="0" smtClean="0"/>
            <a:t>1 площадка обогащения угля</a:t>
          </a:r>
          <a:endParaRPr lang="ru-RU" sz="1800" dirty="0"/>
        </a:p>
      </dgm:t>
    </dgm:pt>
    <dgm:pt modelId="{8A22F47B-6E69-444C-A902-2E405A38402E}" type="parTrans" cxnId="{84892224-E666-44EE-93F8-23E9703D8655}">
      <dgm:prSet/>
      <dgm:spPr/>
      <dgm:t>
        <a:bodyPr/>
        <a:lstStyle/>
        <a:p>
          <a:endParaRPr lang="ru-RU" sz="1800"/>
        </a:p>
      </dgm:t>
    </dgm:pt>
    <dgm:pt modelId="{18A721E1-5350-4D42-A488-968A6F2DF97D}" type="sibTrans" cxnId="{84892224-E666-44EE-93F8-23E9703D8655}">
      <dgm:prSet/>
      <dgm:spPr/>
      <dgm:t>
        <a:bodyPr/>
        <a:lstStyle/>
        <a:p>
          <a:endParaRPr lang="ru-RU" sz="1800"/>
        </a:p>
      </dgm:t>
    </dgm:pt>
    <dgm:pt modelId="{0E04C570-C0B3-450C-9635-F4AF7FA8847D}" type="pres">
      <dgm:prSet presAssocID="{6C9C39DA-832D-4BBB-AC8E-347A3CB9CE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9ECAE2-944B-41B3-9CD3-A2FE7A32C5F6}" type="pres">
      <dgm:prSet presAssocID="{3C05C146-D0DC-4095-AF75-EF5F73FD6981}" presName="node" presStyleLbl="node1" presStyleIdx="0" presStyleCnt="2" custLinFactNeighborX="-3556" custLinFactNeighborY="-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CBCB8-C7B5-4B51-B919-E91426A037FC}" type="pres">
      <dgm:prSet presAssocID="{1264C157-2692-4C67-9D59-934A014A0C1F}" presName="sibTrans" presStyleCnt="0"/>
      <dgm:spPr/>
    </dgm:pt>
    <dgm:pt modelId="{40505B4E-4D68-4453-A6FA-A7C54E148451}" type="pres">
      <dgm:prSet presAssocID="{F9D5EB60-8285-4E88-8961-66F7BA3CE0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2F340-7698-43F1-A9FB-FFA62A7EDFD5}" type="presOf" srcId="{3C05C146-D0DC-4095-AF75-EF5F73FD6981}" destId="{D99ECAE2-944B-41B3-9CD3-A2FE7A32C5F6}" srcOrd="0" destOrd="0" presId="urn:microsoft.com/office/officeart/2005/8/layout/default#1"/>
    <dgm:cxn modelId="{A0C8F0B5-E51B-47A1-AB21-ECD6D6DE2F8F}" type="presOf" srcId="{F9D5EB60-8285-4E88-8961-66F7BA3CE0FD}" destId="{40505B4E-4D68-4453-A6FA-A7C54E148451}" srcOrd="0" destOrd="0" presId="urn:microsoft.com/office/officeart/2005/8/layout/default#1"/>
    <dgm:cxn modelId="{DEE4C409-E3F5-4F5F-A9A4-3EEDAB2E6B1B}" type="presOf" srcId="{6C9C39DA-832D-4BBB-AC8E-347A3CB9CE40}" destId="{0E04C570-C0B3-450C-9635-F4AF7FA8847D}" srcOrd="0" destOrd="0" presId="urn:microsoft.com/office/officeart/2005/8/layout/default#1"/>
    <dgm:cxn modelId="{84892224-E666-44EE-93F8-23E9703D8655}" srcId="{6C9C39DA-832D-4BBB-AC8E-347A3CB9CE40}" destId="{F9D5EB60-8285-4E88-8961-66F7BA3CE0FD}" srcOrd="1" destOrd="0" parTransId="{8A22F47B-6E69-444C-A902-2E405A38402E}" sibTransId="{18A721E1-5350-4D42-A488-968A6F2DF97D}"/>
    <dgm:cxn modelId="{A2A76D2F-5FA6-4C99-94AA-1F7E943561F2}" srcId="{6C9C39DA-832D-4BBB-AC8E-347A3CB9CE40}" destId="{3C05C146-D0DC-4095-AF75-EF5F73FD6981}" srcOrd="0" destOrd="0" parTransId="{2F13E2F3-1A68-4924-84EF-04D64AA95ED0}" sibTransId="{1264C157-2692-4C67-9D59-934A014A0C1F}"/>
    <dgm:cxn modelId="{369EA3B2-E429-4864-A535-64564CADBCA3}" type="presParOf" srcId="{0E04C570-C0B3-450C-9635-F4AF7FA8847D}" destId="{D99ECAE2-944B-41B3-9CD3-A2FE7A32C5F6}" srcOrd="0" destOrd="0" presId="urn:microsoft.com/office/officeart/2005/8/layout/default#1"/>
    <dgm:cxn modelId="{5B6AF8D2-2F16-4EB6-8B77-3118490C8089}" type="presParOf" srcId="{0E04C570-C0B3-450C-9635-F4AF7FA8847D}" destId="{7E6CBCB8-C7B5-4B51-B919-E91426A037FC}" srcOrd="1" destOrd="0" presId="urn:microsoft.com/office/officeart/2005/8/layout/default#1"/>
    <dgm:cxn modelId="{69065738-643E-442F-AC3E-C18C174A4DBC}" type="presParOf" srcId="{0E04C570-C0B3-450C-9635-F4AF7FA8847D}" destId="{40505B4E-4D68-4453-A6FA-A7C54E148451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024120-C9F9-43E5-9E39-AF5E05BA43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46DC1-4EE7-4E10-8E18-868C4621669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smtClean="0"/>
            <a:t>25 предприятий горнорудной и нерудной промышленности </a:t>
          </a:r>
          <a:endParaRPr lang="ru-RU" sz="1800" dirty="0"/>
        </a:p>
      </dgm:t>
    </dgm:pt>
    <dgm:pt modelId="{784F2796-484A-4B9B-BEDD-E3E92329875C}" type="parTrans" cxnId="{3C124425-F178-4E58-8F87-D82D9B84DC22}">
      <dgm:prSet/>
      <dgm:spPr/>
      <dgm:t>
        <a:bodyPr/>
        <a:lstStyle/>
        <a:p>
          <a:endParaRPr lang="ru-RU"/>
        </a:p>
      </dgm:t>
    </dgm:pt>
    <dgm:pt modelId="{CA3BB0F2-5C9B-4B55-9B47-7282DA46AC0B}" type="sibTrans" cxnId="{3C124425-F178-4E58-8F87-D82D9B84DC22}">
      <dgm:prSet/>
      <dgm:spPr/>
      <dgm:t>
        <a:bodyPr/>
        <a:lstStyle/>
        <a:p>
          <a:endParaRPr lang="ru-RU"/>
        </a:p>
      </dgm:t>
    </dgm:pt>
    <dgm:pt modelId="{DF1C33D6-E8BB-49C2-9BB8-CD88B5F1932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/>
            <a:t>35 опасных производственных </a:t>
          </a:r>
          <a:r>
            <a:rPr lang="ru-RU" sz="2000" dirty="0" smtClean="0"/>
            <a:t>объектов</a:t>
          </a:r>
          <a:endParaRPr lang="ru-RU" sz="2000" dirty="0"/>
        </a:p>
      </dgm:t>
    </dgm:pt>
    <dgm:pt modelId="{BA91A61A-3FD0-403F-A8A6-220DFC09AE9F}" type="parTrans" cxnId="{CB9D2F58-7B50-4CE4-A11E-F8FBDFB2760C}">
      <dgm:prSet/>
      <dgm:spPr/>
      <dgm:t>
        <a:bodyPr/>
        <a:lstStyle/>
        <a:p>
          <a:endParaRPr lang="ru-RU"/>
        </a:p>
      </dgm:t>
    </dgm:pt>
    <dgm:pt modelId="{3AAE7D31-D0D3-4FE8-9C98-46654C49455A}" type="sibTrans" cxnId="{CB9D2F58-7B50-4CE4-A11E-F8FBDFB2760C}">
      <dgm:prSet/>
      <dgm:spPr/>
      <dgm:t>
        <a:bodyPr/>
        <a:lstStyle/>
        <a:p>
          <a:endParaRPr lang="ru-RU"/>
        </a:p>
      </dgm:t>
    </dgm:pt>
    <dgm:pt modelId="{5C40CF52-5E51-4D1D-BC1E-BBC03B86ED71}" type="pres">
      <dgm:prSet presAssocID="{D5024120-C9F9-43E5-9E39-AF5E05BA43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7934C-6C0C-47A3-BD49-4268E64A2C20}" type="pres">
      <dgm:prSet presAssocID="{8FE46DC1-4EE7-4E10-8E18-868C46216697}" presName="parentText" presStyleLbl="node1" presStyleIdx="0" presStyleCnt="2" custLinFactY="530" custLinFactNeighborX="-5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028DA-F46A-4E80-9633-BF1A3F8D8130}" type="pres">
      <dgm:prSet presAssocID="{CA3BB0F2-5C9B-4B55-9B47-7282DA46AC0B}" presName="spacer" presStyleCnt="0"/>
      <dgm:spPr/>
    </dgm:pt>
    <dgm:pt modelId="{538D76F4-B5AB-416D-A4EE-3C3F6F2A3F44}" type="pres">
      <dgm:prSet presAssocID="{DF1C33D6-E8BB-49C2-9BB8-CD88B5F193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1BE55-936C-47C9-96BE-B1EDE0B56E41}" type="presOf" srcId="{D5024120-C9F9-43E5-9E39-AF5E05BA4306}" destId="{5C40CF52-5E51-4D1D-BC1E-BBC03B86ED71}" srcOrd="0" destOrd="0" presId="urn:microsoft.com/office/officeart/2005/8/layout/vList2"/>
    <dgm:cxn modelId="{CB9D2F58-7B50-4CE4-A11E-F8FBDFB2760C}" srcId="{D5024120-C9F9-43E5-9E39-AF5E05BA4306}" destId="{DF1C33D6-E8BB-49C2-9BB8-CD88B5F19322}" srcOrd="1" destOrd="0" parTransId="{BA91A61A-3FD0-403F-A8A6-220DFC09AE9F}" sibTransId="{3AAE7D31-D0D3-4FE8-9C98-46654C49455A}"/>
    <dgm:cxn modelId="{969DD829-639C-47D6-AA70-25F1CAEA752D}" type="presOf" srcId="{8FE46DC1-4EE7-4E10-8E18-868C46216697}" destId="{E4F7934C-6C0C-47A3-BD49-4268E64A2C20}" srcOrd="0" destOrd="0" presId="urn:microsoft.com/office/officeart/2005/8/layout/vList2"/>
    <dgm:cxn modelId="{3C124425-F178-4E58-8F87-D82D9B84DC22}" srcId="{D5024120-C9F9-43E5-9E39-AF5E05BA4306}" destId="{8FE46DC1-4EE7-4E10-8E18-868C46216697}" srcOrd="0" destOrd="0" parTransId="{784F2796-484A-4B9B-BEDD-E3E92329875C}" sibTransId="{CA3BB0F2-5C9B-4B55-9B47-7282DA46AC0B}"/>
    <dgm:cxn modelId="{45453C9A-A3BF-4055-95B3-829E5A2817A9}" type="presOf" srcId="{DF1C33D6-E8BB-49C2-9BB8-CD88B5F19322}" destId="{538D76F4-B5AB-416D-A4EE-3C3F6F2A3F44}" srcOrd="0" destOrd="0" presId="urn:microsoft.com/office/officeart/2005/8/layout/vList2"/>
    <dgm:cxn modelId="{7C9A0462-F357-4C82-B202-EF885DC6FBFA}" type="presParOf" srcId="{5C40CF52-5E51-4D1D-BC1E-BBC03B86ED71}" destId="{E4F7934C-6C0C-47A3-BD49-4268E64A2C20}" srcOrd="0" destOrd="0" presId="urn:microsoft.com/office/officeart/2005/8/layout/vList2"/>
    <dgm:cxn modelId="{B84FF845-4ACC-4B58-A590-906F9003C449}" type="presParOf" srcId="{5C40CF52-5E51-4D1D-BC1E-BBC03B86ED71}" destId="{8C2028DA-F46A-4E80-9633-BF1A3F8D8130}" srcOrd="1" destOrd="0" presId="urn:microsoft.com/office/officeart/2005/8/layout/vList2"/>
    <dgm:cxn modelId="{D808052C-8753-47A0-A1F2-4A284C0ED79E}" type="presParOf" srcId="{5C40CF52-5E51-4D1D-BC1E-BBC03B86ED71}" destId="{538D76F4-B5AB-416D-A4EE-3C3F6F2A3F44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2CEA6D-540E-4C81-A347-6C8C18E80D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40E33-8335-440E-AF26-CA660A70025C}">
      <dgm:prSet/>
      <dgm:spPr/>
      <dgm:t>
        <a:bodyPr/>
        <a:lstStyle/>
        <a:p>
          <a:pPr algn="ctr" rtl="0"/>
          <a:r>
            <a:rPr lang="ru-RU" dirty="0" smtClean="0"/>
            <a:t>369 поднадзорных предприятий и организаций эксплуатируют 1365 подъемных сооружений </a:t>
          </a:r>
          <a:endParaRPr lang="ru-RU" dirty="0"/>
        </a:p>
      </dgm:t>
    </dgm:pt>
    <dgm:pt modelId="{CF1C0869-3027-484F-8B4B-7978BC9BC84F}" type="parTrans" cxnId="{FD17FE78-0357-4025-BF8D-DA11432D3D40}">
      <dgm:prSet/>
      <dgm:spPr/>
      <dgm:t>
        <a:bodyPr/>
        <a:lstStyle/>
        <a:p>
          <a:endParaRPr lang="ru-RU"/>
        </a:p>
      </dgm:t>
    </dgm:pt>
    <dgm:pt modelId="{7C9B5D2B-26FC-4531-98D2-FD8F56C79EE5}" type="sibTrans" cxnId="{FD17FE78-0357-4025-BF8D-DA11432D3D40}">
      <dgm:prSet/>
      <dgm:spPr/>
      <dgm:t>
        <a:bodyPr/>
        <a:lstStyle/>
        <a:p>
          <a:endParaRPr lang="ru-RU"/>
        </a:p>
      </dgm:t>
    </dgm:pt>
    <dgm:pt modelId="{60140A14-689E-453C-B79F-E856B7F6D5BA}" type="pres">
      <dgm:prSet presAssocID="{4C2CEA6D-540E-4C81-A347-6C8C18E80D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4B3D8-D83F-4950-83EB-5EB2443AB384}" type="pres">
      <dgm:prSet presAssocID="{3BA40E33-8335-440E-AF26-CA660A70025C}" presName="parentText" presStyleLbl="node1" presStyleIdx="0" presStyleCnt="1" custScaleY="58666" custLinFactNeighborX="-1149" custLinFactNeighborY="-172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7FE78-0357-4025-BF8D-DA11432D3D40}" srcId="{4C2CEA6D-540E-4C81-A347-6C8C18E80DB0}" destId="{3BA40E33-8335-440E-AF26-CA660A70025C}" srcOrd="0" destOrd="0" parTransId="{CF1C0869-3027-484F-8B4B-7978BC9BC84F}" sibTransId="{7C9B5D2B-26FC-4531-98D2-FD8F56C79EE5}"/>
    <dgm:cxn modelId="{659A2710-0105-4BDA-B160-C50BD2AB3AA6}" type="presOf" srcId="{3BA40E33-8335-440E-AF26-CA660A70025C}" destId="{2C34B3D8-D83F-4950-83EB-5EB2443AB384}" srcOrd="0" destOrd="0" presId="urn:microsoft.com/office/officeart/2005/8/layout/vList2"/>
    <dgm:cxn modelId="{D96A47C7-0CFB-45CC-9A5F-1B34338223F9}" type="presOf" srcId="{4C2CEA6D-540E-4C81-A347-6C8C18E80DB0}" destId="{60140A14-689E-453C-B79F-E856B7F6D5BA}" srcOrd="0" destOrd="0" presId="urn:microsoft.com/office/officeart/2005/8/layout/vList2"/>
    <dgm:cxn modelId="{7682F6D3-ADE7-4D9D-A729-13F5F2C56CA2}" type="presParOf" srcId="{60140A14-689E-453C-B79F-E856B7F6D5BA}" destId="{2C34B3D8-D83F-4950-83EB-5EB2443AB3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E4CEB5-E4BD-4580-8F79-A177607B1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C42A83-0DF8-4BEF-96FF-40F41E39ADB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endParaRPr lang="ru-RU" sz="1800" dirty="0" smtClean="0"/>
        </a:p>
        <a:p>
          <a:pPr algn="ctr"/>
          <a:r>
            <a:rPr lang="ru-RU" sz="1800" dirty="0" smtClean="0"/>
            <a:t>Выявлено 259 нарушений</a:t>
          </a:r>
        </a:p>
        <a:p>
          <a:pPr algn="ctr"/>
          <a:endParaRPr lang="ru-RU" sz="1800" dirty="0"/>
        </a:p>
      </dgm:t>
    </dgm:pt>
    <dgm:pt modelId="{80EB6505-EB41-4169-9913-F152F0CC49D5}" type="parTrans" cxnId="{2D772B36-BED4-46B2-B0E0-6EDB56EB4CB4}">
      <dgm:prSet/>
      <dgm:spPr/>
      <dgm:t>
        <a:bodyPr/>
        <a:lstStyle/>
        <a:p>
          <a:endParaRPr lang="ru-RU"/>
        </a:p>
      </dgm:t>
    </dgm:pt>
    <dgm:pt modelId="{D0C7ABB4-D228-435E-96FB-CCF418AC391A}" type="sibTrans" cxnId="{2D772B36-BED4-46B2-B0E0-6EDB56EB4CB4}">
      <dgm:prSet/>
      <dgm:spPr/>
      <dgm:t>
        <a:bodyPr/>
        <a:lstStyle/>
        <a:p>
          <a:endParaRPr lang="ru-RU"/>
        </a:p>
      </dgm:t>
    </dgm:pt>
    <dgm:pt modelId="{B2AEE146-F528-4F2B-9539-CD9B3D72545B}" type="pres">
      <dgm:prSet presAssocID="{29E4CEB5-E4BD-4580-8F79-A177607B1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A1C07C-F743-4F9D-BF81-562E844DEEE6}" type="pres">
      <dgm:prSet presAssocID="{F6C42A83-0DF8-4BEF-96FF-40F41E39ADB8}" presName="parentText" presStyleLbl="node1" presStyleIdx="0" presStyleCnt="1" custScaleY="131972" custLinFactNeighborX="2016" custLinFactNeighborY="37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28CF8-63D0-447A-AC17-26B9E015D0DD}" type="presOf" srcId="{F6C42A83-0DF8-4BEF-96FF-40F41E39ADB8}" destId="{34A1C07C-F743-4F9D-BF81-562E844DEEE6}" srcOrd="0" destOrd="0" presId="urn:microsoft.com/office/officeart/2005/8/layout/vList2"/>
    <dgm:cxn modelId="{4C56E2F3-D71E-4B71-B303-FE7419ED4E43}" type="presOf" srcId="{29E4CEB5-E4BD-4580-8F79-A177607B1B42}" destId="{B2AEE146-F528-4F2B-9539-CD9B3D72545B}" srcOrd="0" destOrd="0" presId="urn:microsoft.com/office/officeart/2005/8/layout/vList2"/>
    <dgm:cxn modelId="{2D772B36-BED4-46B2-B0E0-6EDB56EB4CB4}" srcId="{29E4CEB5-E4BD-4580-8F79-A177607B1B42}" destId="{F6C42A83-0DF8-4BEF-96FF-40F41E39ADB8}" srcOrd="0" destOrd="0" parTransId="{80EB6505-EB41-4169-9913-F152F0CC49D5}" sibTransId="{D0C7ABB4-D228-435E-96FB-CCF418AC391A}"/>
    <dgm:cxn modelId="{8671B569-4E7E-4F64-941A-E24281D92235}" type="presParOf" srcId="{B2AEE146-F528-4F2B-9539-CD9B3D72545B}" destId="{34A1C07C-F743-4F9D-BF81-562E844DEE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E4CE64-3E37-4DB1-A162-F4D71200070C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104B5-D4CE-4F37-8580-F925F999D9F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18 объекта капитального строительства      </a:t>
          </a:r>
          <a:endParaRPr lang="ru-RU" b="1" dirty="0"/>
        </a:p>
      </dgm:t>
    </dgm:pt>
    <dgm:pt modelId="{1F4441A8-D16A-4697-8549-DCBA7076DA68}" type="parTrans" cxnId="{891A0492-9216-4CCB-A214-0A0FDDBB2ECB}">
      <dgm:prSet/>
      <dgm:spPr/>
      <dgm:t>
        <a:bodyPr/>
        <a:lstStyle/>
        <a:p>
          <a:endParaRPr lang="ru-RU"/>
        </a:p>
      </dgm:t>
    </dgm:pt>
    <dgm:pt modelId="{6D44BF72-66E3-41BC-BE8F-D586B70AAA19}" type="sibTrans" cxnId="{891A0492-9216-4CCB-A214-0A0FDDBB2ECB}">
      <dgm:prSet/>
      <dgm:spPr/>
      <dgm:t>
        <a:bodyPr/>
        <a:lstStyle/>
        <a:p>
          <a:endParaRPr lang="ru-RU"/>
        </a:p>
      </dgm:t>
    </dgm:pt>
    <dgm:pt modelId="{43C83248-35C7-404B-B2A7-ED089F3E5F4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6 объектов реконструкции объектов капитального строительства</a:t>
          </a:r>
          <a:endParaRPr lang="ru-RU" b="1" dirty="0"/>
        </a:p>
      </dgm:t>
    </dgm:pt>
    <dgm:pt modelId="{18D6C564-5970-4CEC-84E0-2AF1178F0C1F}" type="parTrans" cxnId="{D19AEE37-CCB1-4E93-9586-6F51D843F930}">
      <dgm:prSet/>
      <dgm:spPr/>
      <dgm:t>
        <a:bodyPr/>
        <a:lstStyle/>
        <a:p>
          <a:endParaRPr lang="ru-RU"/>
        </a:p>
      </dgm:t>
    </dgm:pt>
    <dgm:pt modelId="{DF9C3AAF-1448-45E8-B9BD-2E38A5530925}" type="sibTrans" cxnId="{D19AEE37-CCB1-4E93-9586-6F51D843F930}">
      <dgm:prSet/>
      <dgm:spPr/>
      <dgm:t>
        <a:bodyPr/>
        <a:lstStyle/>
        <a:p>
          <a:endParaRPr lang="ru-RU"/>
        </a:p>
      </dgm:t>
    </dgm:pt>
    <dgm:pt modelId="{C3DA1EA4-5260-4C20-93A1-8DC664139E50}" type="pres">
      <dgm:prSet presAssocID="{5FE4CE64-3E37-4DB1-A162-F4D7120007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D8EE4C-F62C-43E4-B32D-18E783690C1B}" type="pres">
      <dgm:prSet presAssocID="{43C83248-35C7-404B-B2A7-ED089F3E5F4F}" presName="node" presStyleLbl="node1" presStyleIdx="0" presStyleCnt="2" custScaleX="51024" custScaleY="26753" custLinFactNeighborX="-31" custLinFactNeighborY="11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B8530-E0E8-48F0-B4EF-ABBE06AA7D1E}" type="pres">
      <dgm:prSet presAssocID="{DF9C3AAF-1448-45E8-B9BD-2E38A5530925}" presName="sibTrans" presStyleCnt="0"/>
      <dgm:spPr/>
    </dgm:pt>
    <dgm:pt modelId="{6B2344DE-2478-49FD-9B93-644E2B5A18C7}" type="pres">
      <dgm:prSet presAssocID="{26B104B5-D4CE-4F37-8580-F925F999D9FD}" presName="node" presStyleLbl="node1" presStyleIdx="1" presStyleCnt="2" custScaleX="47735" custScaleY="26459" custLinFactNeighborX="26612" custLinFactNeighborY="-62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410AD-BDFB-449C-BEAB-171930B9CE84}" type="presOf" srcId="{43C83248-35C7-404B-B2A7-ED089F3E5F4F}" destId="{FCD8EE4C-F62C-43E4-B32D-18E783690C1B}" srcOrd="0" destOrd="0" presId="urn:microsoft.com/office/officeart/2005/8/layout/default#2"/>
    <dgm:cxn modelId="{28C23218-87A2-4DCC-823F-597534BEAE5A}" type="presOf" srcId="{5FE4CE64-3E37-4DB1-A162-F4D71200070C}" destId="{C3DA1EA4-5260-4C20-93A1-8DC664139E50}" srcOrd="0" destOrd="0" presId="urn:microsoft.com/office/officeart/2005/8/layout/default#2"/>
    <dgm:cxn modelId="{891A0492-9216-4CCB-A214-0A0FDDBB2ECB}" srcId="{5FE4CE64-3E37-4DB1-A162-F4D71200070C}" destId="{26B104B5-D4CE-4F37-8580-F925F999D9FD}" srcOrd="1" destOrd="0" parTransId="{1F4441A8-D16A-4697-8549-DCBA7076DA68}" sibTransId="{6D44BF72-66E3-41BC-BE8F-D586B70AAA19}"/>
    <dgm:cxn modelId="{D19AEE37-CCB1-4E93-9586-6F51D843F930}" srcId="{5FE4CE64-3E37-4DB1-A162-F4D71200070C}" destId="{43C83248-35C7-404B-B2A7-ED089F3E5F4F}" srcOrd="0" destOrd="0" parTransId="{18D6C564-5970-4CEC-84E0-2AF1178F0C1F}" sibTransId="{DF9C3AAF-1448-45E8-B9BD-2E38A5530925}"/>
    <dgm:cxn modelId="{6BB1376D-AECF-423B-A953-330DC2D60320}" type="presOf" srcId="{26B104B5-D4CE-4F37-8580-F925F999D9FD}" destId="{6B2344DE-2478-49FD-9B93-644E2B5A18C7}" srcOrd="0" destOrd="0" presId="urn:microsoft.com/office/officeart/2005/8/layout/default#2"/>
    <dgm:cxn modelId="{CF11E818-B604-4B07-801B-4D90BF60A6B6}" type="presParOf" srcId="{C3DA1EA4-5260-4C20-93A1-8DC664139E50}" destId="{FCD8EE4C-F62C-43E4-B32D-18E783690C1B}" srcOrd="0" destOrd="0" presId="urn:microsoft.com/office/officeart/2005/8/layout/default#2"/>
    <dgm:cxn modelId="{F48A7B66-D3D9-477B-8A96-77627CC2F42D}" type="presParOf" srcId="{C3DA1EA4-5260-4C20-93A1-8DC664139E50}" destId="{14BB8530-E0E8-48F0-B4EF-ABBE06AA7D1E}" srcOrd="1" destOrd="0" presId="urn:microsoft.com/office/officeart/2005/8/layout/default#2"/>
    <dgm:cxn modelId="{6252E451-073F-4E99-9AB4-8B7B0E9427E7}" type="presParOf" srcId="{C3DA1EA4-5260-4C20-93A1-8DC664139E50}" destId="{6B2344DE-2478-49FD-9B93-644E2B5A18C7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20A063-8F3D-4775-85FB-7DBE9449F4E3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52D6E1-C698-426C-A515-3DAB66E2377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4 объекта – инфраструктуры железнодорожного транспорта общего пользования (</a:t>
          </a:r>
          <a:endParaRPr lang="ru-RU" b="1" dirty="0">
            <a:solidFill>
              <a:srgbClr val="002060"/>
            </a:solidFill>
          </a:endParaRPr>
        </a:p>
      </dgm:t>
    </dgm:pt>
    <dgm:pt modelId="{48B6D12F-AC93-46CF-AC3C-709FA0789E81}" type="parTrans" cxnId="{644F09F2-0864-43EE-9C4B-57FAD46FFB5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830DE60-BC7D-41EC-946F-DB593D2494C7}" type="sibTrans" cxnId="{644F09F2-0864-43EE-9C4B-57FAD46FFB5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B921C06-3A43-4CBF-BC0E-BDFA4DF000B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2 объекта - авиационной инфраструктуры</a:t>
          </a:r>
          <a:endParaRPr lang="ru-RU" b="1" dirty="0">
            <a:solidFill>
              <a:srgbClr val="002060"/>
            </a:solidFill>
          </a:endParaRPr>
        </a:p>
      </dgm:t>
    </dgm:pt>
    <dgm:pt modelId="{81DEF4D3-C4D1-4DA6-BB7D-43BBC23C8D4E}" type="parTrans" cxnId="{EDBD4C05-BF5E-4D8D-BBAD-94C49130F06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8DBF739-B162-4928-98E7-8CB95A3EB7AE}" type="sibTrans" cxnId="{EDBD4C05-BF5E-4D8D-BBAD-94C49130F06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4820074-1F89-46F2-A6FE-254450CC6784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 объект – инфраструктура морских портов </a:t>
          </a:r>
          <a:endParaRPr lang="ru-RU" b="1" dirty="0">
            <a:solidFill>
              <a:srgbClr val="002060"/>
            </a:solidFill>
          </a:endParaRPr>
        </a:p>
      </dgm:t>
    </dgm:pt>
    <dgm:pt modelId="{BEEA2B2E-2E53-428A-BDA4-CB50ECF3E11C}" type="parTrans" cxnId="{F4C0F179-51BB-4CF1-B5BE-B7B16864E30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2EEA407-C4C4-44F2-AD9A-8B3692896285}" type="sibTrans" cxnId="{F4C0F179-51BB-4CF1-B5BE-B7B16864E30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2B6E570-BD24-401D-8D75-E46536C1BD9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 объект - тепловые электростанции мощностью 150 МВт и выше (Сахалинская ГРЭС-2)</a:t>
          </a:r>
        </a:p>
      </dgm:t>
    </dgm:pt>
    <dgm:pt modelId="{E62BF008-42FC-4593-BE53-63BC3F734457}" type="parTrans" cxnId="{CD40AE22-61D0-44F7-A3C9-8B4985A4838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E48A025-5E64-44C7-838E-74AFCCF2743B}" type="sibTrans" cxnId="{CD40AE22-61D0-44F7-A3C9-8B4985A4838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76211C2-289E-4265-A00A-D01C5F71991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</a:rPr>
            <a:t>16 ОПО, в том числе:</a:t>
          </a:r>
        </a:p>
        <a:p>
          <a:r>
            <a:rPr lang="ru-RU" sz="1100" b="1" dirty="0" smtClean="0">
              <a:solidFill>
                <a:srgbClr val="002060"/>
              </a:solidFill>
            </a:rPr>
            <a:t>14 – нефтегазового комплекса,</a:t>
          </a:r>
        </a:p>
        <a:p>
          <a:r>
            <a:rPr lang="ru-RU" sz="1100" b="1" dirty="0" smtClean="0">
              <a:solidFill>
                <a:srgbClr val="002060"/>
              </a:solidFill>
            </a:rPr>
            <a:t>1- относящиеся к связи,</a:t>
          </a:r>
        </a:p>
        <a:p>
          <a:r>
            <a:rPr lang="ru-RU" sz="1100" b="1" dirty="0" smtClean="0">
              <a:solidFill>
                <a:srgbClr val="002060"/>
              </a:solidFill>
            </a:rPr>
            <a:t>1 – канатная дорога</a:t>
          </a:r>
          <a:endParaRPr lang="ru-RU" sz="1100" b="1" dirty="0">
            <a:solidFill>
              <a:srgbClr val="002060"/>
            </a:solidFill>
          </a:endParaRPr>
        </a:p>
      </dgm:t>
    </dgm:pt>
    <dgm:pt modelId="{0550F3DB-E07E-4FCA-8C8C-80A39D9657C2}" type="parTrans" cxnId="{8007803E-7C3B-446F-A44B-75439788ED5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D614C6A-73D2-4D8E-8A8D-C73486F16958}" type="sibTrans" cxnId="{8007803E-7C3B-446F-A44B-75439788ED5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6B5C360-60AF-4C5A-ADBF-15B3FB338180}" type="pres">
      <dgm:prSet presAssocID="{7420A063-8F3D-4775-85FB-7DBE9449F4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73E98F-98A1-47C9-9CE5-1D95F96FCB43}" type="pres">
      <dgm:prSet presAssocID="{A652D6E1-C698-426C-A515-3DAB66E23777}" presName="node" presStyleLbl="node1" presStyleIdx="0" presStyleCnt="5" custLinFactNeighborY="-19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9F8D6-6FAE-4F7B-BDC9-947964B3040E}" type="pres">
      <dgm:prSet presAssocID="{6830DE60-BC7D-41EC-946F-DB593D2494C7}" presName="sibTrans" presStyleCnt="0"/>
      <dgm:spPr/>
    </dgm:pt>
    <dgm:pt modelId="{F80DDEC9-7364-4082-9D02-D96DF142F34C}" type="pres">
      <dgm:prSet presAssocID="{DB921C06-3A43-4CBF-BC0E-BDFA4DF000BE}" presName="node" presStyleLbl="node1" presStyleIdx="1" presStyleCnt="5" custLinFactNeighborX="-2245" custLinFactNeighborY="-19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C48AA-4B99-41FA-AF5D-B214247A29A5}" type="pres">
      <dgm:prSet presAssocID="{18DBF739-B162-4928-98E7-8CB95A3EB7AE}" presName="sibTrans" presStyleCnt="0"/>
      <dgm:spPr/>
    </dgm:pt>
    <dgm:pt modelId="{39C20F6D-3784-4848-9B0B-126440F5EC3C}" type="pres">
      <dgm:prSet presAssocID="{12B6E570-BD24-401D-8D75-E46536C1BD96}" presName="node" presStyleLbl="node1" presStyleIdx="2" presStyleCnt="5" custLinFactNeighborX="-1224" custLinFactNeighborY="-19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9AFFB-4CDD-4AE1-B955-FFA598988C9B}" type="pres">
      <dgm:prSet presAssocID="{7E48A025-5E64-44C7-838E-74AFCCF2743B}" presName="sibTrans" presStyleCnt="0"/>
      <dgm:spPr/>
    </dgm:pt>
    <dgm:pt modelId="{365B38B2-ED7F-4E63-A39B-C78437F37B97}" type="pres">
      <dgm:prSet presAssocID="{04820074-1F89-46F2-A6FE-254450CC6784}" presName="node" presStyleLbl="node1" presStyleIdx="3" presStyleCnt="5" custScaleX="79517" custScaleY="88141" custLinFactNeighborX="-10851" custLinFactNeighborY="-14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22F0C-57E4-488B-927A-93A6E60BE0D7}" type="pres">
      <dgm:prSet presAssocID="{62EEA407-C4C4-44F2-AD9A-8B3692896285}" presName="sibTrans" presStyleCnt="0"/>
      <dgm:spPr/>
    </dgm:pt>
    <dgm:pt modelId="{63D91CB6-A375-472E-906D-80F960410A27}" type="pres">
      <dgm:prSet presAssocID="{076211C2-289E-4265-A00A-D01C5F719914}" presName="node" presStyleLbl="node1" presStyleIdx="4" presStyleCnt="5" custScaleX="84342" custScaleY="88667" custLinFactNeighborX="3809" custLinFactNeighborY="-14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0F179-51BB-4CF1-B5BE-B7B16864E306}" srcId="{7420A063-8F3D-4775-85FB-7DBE9449F4E3}" destId="{04820074-1F89-46F2-A6FE-254450CC6784}" srcOrd="3" destOrd="0" parTransId="{BEEA2B2E-2E53-428A-BDA4-CB50ECF3E11C}" sibTransId="{62EEA407-C4C4-44F2-AD9A-8B3692896285}"/>
    <dgm:cxn modelId="{EDBD4C05-BF5E-4D8D-BBAD-94C49130F068}" srcId="{7420A063-8F3D-4775-85FB-7DBE9449F4E3}" destId="{DB921C06-3A43-4CBF-BC0E-BDFA4DF000BE}" srcOrd="1" destOrd="0" parTransId="{81DEF4D3-C4D1-4DA6-BB7D-43BBC23C8D4E}" sibTransId="{18DBF739-B162-4928-98E7-8CB95A3EB7AE}"/>
    <dgm:cxn modelId="{717B7AE6-2E4F-4200-869B-D00FD5D39C31}" type="presOf" srcId="{A652D6E1-C698-426C-A515-3DAB66E23777}" destId="{8D73E98F-98A1-47C9-9CE5-1D95F96FCB43}" srcOrd="0" destOrd="0" presId="urn:microsoft.com/office/officeart/2005/8/layout/default#3"/>
    <dgm:cxn modelId="{8007803E-7C3B-446F-A44B-75439788ED59}" srcId="{7420A063-8F3D-4775-85FB-7DBE9449F4E3}" destId="{076211C2-289E-4265-A00A-D01C5F719914}" srcOrd="4" destOrd="0" parTransId="{0550F3DB-E07E-4FCA-8C8C-80A39D9657C2}" sibTransId="{2D614C6A-73D2-4D8E-8A8D-C73486F16958}"/>
    <dgm:cxn modelId="{CD40AE22-61D0-44F7-A3C9-8B4985A48385}" srcId="{7420A063-8F3D-4775-85FB-7DBE9449F4E3}" destId="{12B6E570-BD24-401D-8D75-E46536C1BD96}" srcOrd="2" destOrd="0" parTransId="{E62BF008-42FC-4593-BE53-63BC3F734457}" sibTransId="{7E48A025-5E64-44C7-838E-74AFCCF2743B}"/>
    <dgm:cxn modelId="{34BC57A2-F257-450F-A65B-F6DAFD1EE9F2}" type="presOf" srcId="{DB921C06-3A43-4CBF-BC0E-BDFA4DF000BE}" destId="{F80DDEC9-7364-4082-9D02-D96DF142F34C}" srcOrd="0" destOrd="0" presId="urn:microsoft.com/office/officeart/2005/8/layout/default#3"/>
    <dgm:cxn modelId="{1FC47545-88A3-485F-B643-BD32370125EC}" type="presOf" srcId="{12B6E570-BD24-401D-8D75-E46536C1BD96}" destId="{39C20F6D-3784-4848-9B0B-126440F5EC3C}" srcOrd="0" destOrd="0" presId="urn:microsoft.com/office/officeart/2005/8/layout/default#3"/>
    <dgm:cxn modelId="{F24C44F8-3BE4-4F70-BA08-DC6CFAA15449}" type="presOf" srcId="{04820074-1F89-46F2-A6FE-254450CC6784}" destId="{365B38B2-ED7F-4E63-A39B-C78437F37B97}" srcOrd="0" destOrd="0" presId="urn:microsoft.com/office/officeart/2005/8/layout/default#3"/>
    <dgm:cxn modelId="{3E552993-4669-4383-8611-F6700AFD1C8C}" type="presOf" srcId="{7420A063-8F3D-4775-85FB-7DBE9449F4E3}" destId="{E6B5C360-60AF-4C5A-ADBF-15B3FB338180}" srcOrd="0" destOrd="0" presId="urn:microsoft.com/office/officeart/2005/8/layout/default#3"/>
    <dgm:cxn modelId="{78A53564-3627-4F8A-B33F-B9E55CB24AA1}" type="presOf" srcId="{076211C2-289E-4265-A00A-D01C5F719914}" destId="{63D91CB6-A375-472E-906D-80F960410A27}" srcOrd="0" destOrd="0" presId="urn:microsoft.com/office/officeart/2005/8/layout/default#3"/>
    <dgm:cxn modelId="{644F09F2-0864-43EE-9C4B-57FAD46FFB58}" srcId="{7420A063-8F3D-4775-85FB-7DBE9449F4E3}" destId="{A652D6E1-C698-426C-A515-3DAB66E23777}" srcOrd="0" destOrd="0" parTransId="{48B6D12F-AC93-46CF-AC3C-709FA0789E81}" sibTransId="{6830DE60-BC7D-41EC-946F-DB593D2494C7}"/>
    <dgm:cxn modelId="{B9E5A08C-5F01-4581-93F0-4C34C9BA0696}" type="presParOf" srcId="{E6B5C360-60AF-4C5A-ADBF-15B3FB338180}" destId="{8D73E98F-98A1-47C9-9CE5-1D95F96FCB43}" srcOrd="0" destOrd="0" presId="urn:microsoft.com/office/officeart/2005/8/layout/default#3"/>
    <dgm:cxn modelId="{2FFE36F4-04E7-4624-91E7-71295ADA9A59}" type="presParOf" srcId="{E6B5C360-60AF-4C5A-ADBF-15B3FB338180}" destId="{ED19F8D6-6FAE-4F7B-BDC9-947964B3040E}" srcOrd="1" destOrd="0" presId="urn:microsoft.com/office/officeart/2005/8/layout/default#3"/>
    <dgm:cxn modelId="{3AE2A5F0-845E-41AB-BF62-4DFBFC8B689B}" type="presParOf" srcId="{E6B5C360-60AF-4C5A-ADBF-15B3FB338180}" destId="{F80DDEC9-7364-4082-9D02-D96DF142F34C}" srcOrd="2" destOrd="0" presId="urn:microsoft.com/office/officeart/2005/8/layout/default#3"/>
    <dgm:cxn modelId="{FEC36652-916B-4623-AD03-29B2EBD5754B}" type="presParOf" srcId="{E6B5C360-60AF-4C5A-ADBF-15B3FB338180}" destId="{4AEC48AA-4B99-41FA-AF5D-B214247A29A5}" srcOrd="3" destOrd="0" presId="urn:microsoft.com/office/officeart/2005/8/layout/default#3"/>
    <dgm:cxn modelId="{48D1816C-28AA-47DD-AD49-96A00616D415}" type="presParOf" srcId="{E6B5C360-60AF-4C5A-ADBF-15B3FB338180}" destId="{39C20F6D-3784-4848-9B0B-126440F5EC3C}" srcOrd="4" destOrd="0" presId="urn:microsoft.com/office/officeart/2005/8/layout/default#3"/>
    <dgm:cxn modelId="{E5800B0C-3F57-4109-BAE6-9B2C5693079F}" type="presParOf" srcId="{E6B5C360-60AF-4C5A-ADBF-15B3FB338180}" destId="{5BF9AFFB-4CDD-4AE1-B955-FFA598988C9B}" srcOrd="5" destOrd="0" presId="urn:microsoft.com/office/officeart/2005/8/layout/default#3"/>
    <dgm:cxn modelId="{775F59C4-36FC-4DEF-B36A-126B0DEE3BD3}" type="presParOf" srcId="{E6B5C360-60AF-4C5A-ADBF-15B3FB338180}" destId="{365B38B2-ED7F-4E63-A39B-C78437F37B97}" srcOrd="6" destOrd="0" presId="urn:microsoft.com/office/officeart/2005/8/layout/default#3"/>
    <dgm:cxn modelId="{D2D1D6AB-22BF-4983-9234-52C8FCC50324}" type="presParOf" srcId="{E6B5C360-60AF-4C5A-ADBF-15B3FB338180}" destId="{A5C22F0C-57E4-488B-927A-93A6E60BE0D7}" srcOrd="7" destOrd="0" presId="urn:microsoft.com/office/officeart/2005/8/layout/default#3"/>
    <dgm:cxn modelId="{073D116F-A9BE-42A9-A58C-C5682F39673A}" type="presParOf" srcId="{E6B5C360-60AF-4C5A-ADBF-15B3FB338180}" destId="{63D91CB6-A375-472E-906D-80F960410A27}" srcOrd="8" destOrd="0" presId="urn:microsoft.com/office/officeart/2005/8/layout/default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14232-2688-405E-8F2C-560BDBC02AC5}">
      <dsp:nvSpPr>
        <dsp:cNvPr id="0" name=""/>
        <dsp:cNvSpPr/>
      </dsp:nvSpPr>
      <dsp:spPr>
        <a:xfrm>
          <a:off x="0" y="1848099"/>
          <a:ext cx="5857916" cy="723096"/>
        </a:xfrm>
        <a:prstGeom prst="rect">
          <a:avLst/>
        </a:prstGeom>
        <a:solidFill>
          <a:schemeClr val="accent1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20 объектов являются </a:t>
          </a:r>
          <a:r>
            <a:rPr lang="en-US" sz="1800" b="1" kern="1200" dirty="0" smtClean="0">
              <a:solidFill>
                <a:schemeClr val="bg1"/>
              </a:solidFill>
            </a:rPr>
            <a:t>I</a:t>
          </a:r>
          <a:r>
            <a:rPr lang="ru-RU" sz="1800" b="1" kern="1200" dirty="0" smtClean="0">
              <a:solidFill>
                <a:schemeClr val="bg1"/>
              </a:solidFill>
            </a:rPr>
            <a:t> класса опасности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1848099"/>
        <a:ext cx="5857916" cy="723096"/>
      </dsp:txXfrm>
    </dsp:sp>
    <dsp:sp modelId="{5665E0F5-C837-49AA-8B9F-B3F210769B02}">
      <dsp:nvSpPr>
        <dsp:cNvPr id="0" name=""/>
        <dsp:cNvSpPr/>
      </dsp:nvSpPr>
      <dsp:spPr>
        <a:xfrm rot="10800000">
          <a:off x="0" y="0"/>
          <a:ext cx="5857916" cy="18641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159 опасных производственных объектов нефтегазодобычи, газопереработки и магистрального трубопроводного транспорта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0" y="0"/>
        <a:ext cx="5857916" cy="1211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8E89C-713F-4CDD-B2DD-1809607055B0}">
      <dsp:nvSpPr>
        <dsp:cNvPr id="0" name=""/>
        <dsp:cNvSpPr/>
      </dsp:nvSpPr>
      <dsp:spPr>
        <a:xfrm>
          <a:off x="0" y="0"/>
          <a:ext cx="7165231" cy="1650217"/>
        </a:xfrm>
        <a:prstGeom prst="roundRect">
          <a:avLst>
            <a:gd name="adj" fmla="val 10000"/>
          </a:avLst>
        </a:prstGeom>
        <a:solidFill>
          <a:srgbClr val="7030A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Выявлено и предписано к устранению  1 (в 2018 г. - 2) нарушения требований промышленной  безопасности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8333" y="48333"/>
        <a:ext cx="5384518" cy="1553551"/>
      </dsp:txXfrm>
    </dsp:sp>
    <dsp:sp modelId="{6ABAABC5-3597-4020-A165-9E70805F96F3}">
      <dsp:nvSpPr>
        <dsp:cNvPr id="0" name=""/>
        <dsp:cNvSpPr/>
      </dsp:nvSpPr>
      <dsp:spPr>
        <a:xfrm>
          <a:off x="714375" y="1928826"/>
          <a:ext cx="7143807" cy="192882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По итогам рассмотрения административных дел наложено  2 административных штрафа на общую сумму 430 тыс. рублей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770868" y="1985319"/>
        <a:ext cx="5331051" cy="1815838"/>
      </dsp:txXfrm>
    </dsp:sp>
    <dsp:sp modelId="{D8CF8818-2F4C-4236-8CC9-B08822F6CBBD}">
      <dsp:nvSpPr>
        <dsp:cNvPr id="0" name=""/>
        <dsp:cNvSpPr/>
      </dsp:nvSpPr>
      <dsp:spPr>
        <a:xfrm>
          <a:off x="1264452" y="4143405"/>
          <a:ext cx="7165231" cy="1350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Назначено 2 административных наказания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303997" y="4182950"/>
        <a:ext cx="5381273" cy="1271085"/>
      </dsp:txXfrm>
    </dsp:sp>
    <dsp:sp modelId="{DF5C4A55-7705-4A3F-8A80-5CC91519ACAF}">
      <dsp:nvSpPr>
        <dsp:cNvPr id="0" name=""/>
        <dsp:cNvSpPr/>
      </dsp:nvSpPr>
      <dsp:spPr>
        <a:xfrm>
          <a:off x="6072231" y="1071565"/>
          <a:ext cx="1072641" cy="1072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bg1"/>
            </a:solidFill>
          </a:endParaRPr>
        </a:p>
      </dsp:txBody>
      <dsp:txXfrm>
        <a:off x="6313575" y="1071565"/>
        <a:ext cx="589953" cy="807162"/>
      </dsp:txXfrm>
    </dsp:sp>
    <dsp:sp modelId="{079C97D4-A131-48E4-94AB-97C968212EE2}">
      <dsp:nvSpPr>
        <dsp:cNvPr id="0" name=""/>
        <dsp:cNvSpPr/>
      </dsp:nvSpPr>
      <dsp:spPr>
        <a:xfrm>
          <a:off x="6724816" y="3165667"/>
          <a:ext cx="1072641" cy="1072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bg1"/>
            </a:solidFill>
          </a:endParaRPr>
        </a:p>
      </dsp:txBody>
      <dsp:txXfrm>
        <a:off x="6966160" y="3165667"/>
        <a:ext cx="589953" cy="807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B2FD-A82B-4861-A715-D2A1684D9D20}">
      <dsp:nvSpPr>
        <dsp:cNvPr id="0" name=""/>
        <dsp:cNvSpPr/>
      </dsp:nvSpPr>
      <dsp:spPr>
        <a:xfrm rot="5400000">
          <a:off x="4215952" y="-780102"/>
          <a:ext cx="1129357" cy="48463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Осуществляющие деятельность по эксплуатации  </a:t>
          </a:r>
          <a:r>
            <a:rPr lang="ru-RU" sz="3200" kern="1200" dirty="0" smtClean="0"/>
            <a:t>143  ОПО </a:t>
          </a:r>
          <a:endParaRPr lang="ru-RU" sz="3200" kern="1200" dirty="0"/>
        </a:p>
      </dsp:txBody>
      <dsp:txXfrm rot="-5400000">
        <a:off x="2357455" y="1133526"/>
        <a:ext cx="4791222" cy="1019095"/>
      </dsp:txXfrm>
    </dsp:sp>
    <dsp:sp modelId="{E204AE36-89A9-494D-88AB-B1C9B758BC92}">
      <dsp:nvSpPr>
        <dsp:cNvPr id="0" name=""/>
        <dsp:cNvSpPr/>
      </dsp:nvSpPr>
      <dsp:spPr>
        <a:xfrm>
          <a:off x="257832" y="432063"/>
          <a:ext cx="1988834" cy="237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4400" kern="1200" dirty="0" smtClean="0"/>
            <a:t>58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предприятия</a:t>
          </a:r>
          <a:endParaRPr lang="ru-RU" sz="1600" kern="1200" dirty="0"/>
        </a:p>
      </dsp:txBody>
      <dsp:txXfrm>
        <a:off x="354919" y="529150"/>
        <a:ext cx="1794660" cy="2175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0.0175</cdr:x>
      <cdr:y>0</cdr:y>
    </cdr:from>
    <cdr:to>
      <cdr:x>0.98874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0"/>
          <a:ext cx="7992888" cy="452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endParaRPr lang="ru-RU" sz="2800" dirty="0"/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плановых – </a:t>
          </a:r>
          <a:r>
            <a:rPr lang="ru-RU" sz="2800" dirty="0"/>
            <a:t>0</a:t>
          </a:r>
          <a:r>
            <a:rPr lang="ru-RU" sz="2800" dirty="0" smtClean="0">
              <a:latin typeface="+mn-lt"/>
              <a:ea typeface="+mn-ea"/>
              <a:cs typeface="+mn-cs"/>
            </a:rPr>
            <a:t>,</a:t>
          </a:r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 </a:t>
          </a:r>
          <a:r>
            <a:rPr lang="ru-RU" sz="2800" dirty="0">
              <a:latin typeface="+mn-lt"/>
              <a:ea typeface="+mn-ea"/>
              <a:cs typeface="+mn-cs"/>
            </a:rPr>
            <a:t>внеплановых </a:t>
          </a:r>
          <a:r>
            <a:rPr lang="ru-RU" sz="2800" dirty="0" smtClean="0">
              <a:latin typeface="+mn-lt"/>
              <a:ea typeface="+mn-ea"/>
              <a:cs typeface="+mn-cs"/>
            </a:rPr>
            <a:t>– 5 ,</a:t>
          </a:r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 в рамках постоянного государственного </a:t>
          </a:r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надзора – </a:t>
          </a:r>
          <a:r>
            <a:rPr lang="ru-RU" sz="2800" dirty="0"/>
            <a:t>0</a:t>
          </a:r>
          <a:r>
            <a:rPr lang="ru-RU" sz="2800" dirty="0" smtClean="0">
              <a:latin typeface="+mn-lt"/>
              <a:ea typeface="+mn-ea"/>
              <a:cs typeface="+mn-cs"/>
            </a:rPr>
            <a:t>.</a:t>
          </a:r>
          <a:endParaRPr lang="ru-RU" sz="2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0.01233</cdr:x>
      <cdr:y>0.019</cdr:y>
    </cdr:from>
    <cdr:to>
      <cdr:x>0.99509</cdr:x>
      <cdr:y>0.29856</cdr:y>
    </cdr:to>
    <cdr:grpSp>
      <cdr:nvGrpSpPr>
        <cdr:cNvPr id="5" name="Группа 4"/>
        <cdr:cNvGrpSpPr/>
      </cdr:nvGrpSpPr>
      <cdr:grpSpPr>
        <a:xfrm xmlns:a="http://schemas.openxmlformats.org/drawingml/2006/main">
          <a:off x="105726" y="116293"/>
          <a:ext cx="8426829" cy="1711097"/>
          <a:chOff x="2786075" y="-2532264"/>
          <a:chExt cx="4078236" cy="4236290"/>
        </a:xfrm>
        <a:solidFill xmlns:a="http://schemas.openxmlformats.org/drawingml/2006/main">
          <a:srgbClr val="00B050"/>
        </a:solidFill>
      </cdr:grpSpPr>
      <cdr:sp macro="" textlink="">
        <cdr:nvSpPr>
          <cdr:cNvPr id="6" name="Прямоугольник 5"/>
          <cdr:cNvSpPr/>
        </cdr:nvSpPr>
        <cdr:spPr>
          <a:xfrm xmlns:a="http://schemas.openxmlformats.org/drawingml/2006/main">
            <a:off x="2786075" y="571509"/>
            <a:ext cx="4078236" cy="1132517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style>
          <a:lnRef xmlns:a="http://schemas.openxmlformats.org/drawingml/2006/main" idx="2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1">
            <a:schemeClr val="accent1"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accent1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7" name="Прямоугольник 6"/>
          <cdr:cNvSpPr/>
        </cdr:nvSpPr>
        <cdr:spPr>
          <a:xfrm xmlns:a="http://schemas.openxmlformats.org/drawingml/2006/main">
            <a:off x="2786075" y="-2532264"/>
            <a:ext cx="4078236" cy="3722603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60960" tIns="60960" rIns="60960" bIns="6096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/>
              <a:t>Проведено </a:t>
            </a:r>
            <a:r>
              <a:rPr lang="ru-RU" sz="2800" b="1" kern="1200" dirty="0"/>
              <a:t>4</a:t>
            </a:r>
            <a:r>
              <a:rPr lang="ru-RU" sz="2800" b="1" kern="1200" dirty="0" smtClean="0"/>
              <a:t> </a:t>
            </a:r>
            <a:r>
              <a:rPr lang="ru-RU" sz="2800" b="1" kern="1200" baseline="0" dirty="0" smtClean="0"/>
              <a:t>проверки объектов капитального строительства</a:t>
            </a:r>
            <a:endParaRPr lang="ru-RU" sz="2800" b="1" kern="1200" dirty="0" smtClean="0"/>
          </a:p>
        </cdr:txBody>
      </cdr:sp>
    </cdr:grpSp>
  </cdr:relSizeAnchor>
  <cdr:relSizeAnchor xmlns:cdr="http://schemas.openxmlformats.org/drawingml/2006/chartDrawing">
    <cdr:from>
      <cdr:x>0.0133</cdr:x>
      <cdr:y>0.4515</cdr:y>
    </cdr:from>
    <cdr:to>
      <cdr:x>0.49606</cdr:x>
      <cdr:y>0.83817</cdr:y>
    </cdr:to>
    <cdr:grpSp>
      <cdr:nvGrpSpPr>
        <cdr:cNvPr id="8" name="Группа 7"/>
        <cdr:cNvGrpSpPr/>
      </cdr:nvGrpSpPr>
      <cdr:grpSpPr>
        <a:xfrm xmlns:a="http://schemas.openxmlformats.org/drawingml/2006/main">
          <a:off x="114043" y="2763487"/>
          <a:ext cx="4139501" cy="2366685"/>
          <a:chOff x="571523" y="2214586"/>
          <a:chExt cx="4065673" cy="2439406"/>
        </a:xfrm>
      </cdr:grpSpPr>
      <cdr:sp macro="" textlink="">
        <cdr:nvSpPr>
          <cdr:cNvPr id="9" name="Прямоугольник 8"/>
          <cdr:cNvSpPr/>
        </cdr:nvSpPr>
        <cdr:spPr>
          <a:xfrm xmlns:a="http://schemas.openxmlformats.org/drawingml/2006/main">
            <a:off x="571523" y="2214586"/>
            <a:ext cx="4065673" cy="243940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1">
            <a:schemeClr val="accent1"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accent1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</cdr:sp>
      <cdr:sp macro="" textlink="">
        <cdr:nvSpPr>
          <cdr:cNvPr id="10" name="Прямоугольник 9"/>
          <cdr:cNvSpPr/>
        </cdr:nvSpPr>
        <cdr:spPr>
          <a:xfrm xmlns:a="http://schemas.openxmlformats.org/drawingml/2006/main">
            <a:off x="571523" y="2214588"/>
            <a:ext cx="4065673" cy="243940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60960" tIns="60960" rIns="60960" bIns="6096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kern="1200" dirty="0" smtClean="0"/>
          </a:p>
          <a:p xmlns:a="http://schemas.openxmlformats.org/drawingml/2006/main"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/>
              <a:t>Выявлено 40 нарушений, при этом основная доля нарушений, установленных в ходе осуществления федерального государственного строительного надзора приходится на: </a:t>
            </a:r>
          </a:p>
          <a:p xmlns:a="http://schemas.openxmlformats.org/drawingml/2006/main"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/>
              <a:t> - нарушения требований проектной документации - 24 факта;</a:t>
            </a:r>
          </a:p>
          <a:p xmlns:a="http://schemas.openxmlformats.org/drawingml/2006/main"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/>
              <a:t>- нарушение требований технических регламентов – 16 фактов.</a:t>
            </a:r>
          </a:p>
          <a:p xmlns:a="http://schemas.openxmlformats.org/drawingml/2006/main"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 smtClean="0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8D565-46C2-4263-B161-0144689A9C33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F5E1-300F-4C82-A65F-154EA1536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159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FA90A-28FE-48A4-B392-ACF63FEE6D8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F3CD6-221B-470D-BE2A-ACB23D243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32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3CD6-221B-470D-BE2A-ACB23D243D4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3CD6-221B-470D-BE2A-ACB23D243D44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8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3CD6-221B-470D-BE2A-ACB23D243D44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DC42E1-7DCD-4D4E-B3F6-9B22C3BDDD33}" type="datetime1">
              <a:rPr lang="ru-RU" smtClean="0"/>
              <a:t>12.10.2023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5FF7862-397C-4EE2-8BB1-FDC4CCB8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C98F-5AC0-40F2-B01D-14491860508B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68DC-1E83-4A13-8EA2-2FEF0D6E8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63D9-F9F9-44F1-9C21-77E39406E4DA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7987-B883-4555-9E85-803E5A381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5AED-9117-4B10-B394-B7693F4AF74D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F50C-4174-4D72-8302-ED7CD010E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1B3C94-36AF-4E71-8259-05FBA06F863E}" type="datetime1">
              <a:rPr lang="ru-RU" smtClean="0"/>
              <a:t>12.10.2023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F88C4-327F-4EA3-9F4A-3844CFDE9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C0A89-9598-422B-8109-8A31665E3ACB}" type="datetime1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AA7C07-8187-4527-9128-7DAF217BA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65CF2A-8380-4374-A460-19D57AA71FEB}" type="datetime1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5ABAA2-B038-46F8-BA50-7D2301A17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E42341-B73F-4595-B3EB-BAEDE59ECCA8}" type="datetime1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4FE5CE-7222-401D-AEC8-1F9D4E864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32EB-836A-4D96-8F4F-9753C33CEDEE}" type="datetime1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FE5A-F14A-4232-8624-326CC790D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317779-C4EB-4D41-B59D-9CE991DDB322}" type="datetime1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472B25-8660-4A17-B055-C830D61A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3D3D81-C93C-4726-9EFD-BA7DD931C77D}" type="datetime1">
              <a:rPr lang="ru-RU" smtClean="0"/>
              <a:t>12.10.2023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379573-9D30-4F76-B55E-5E10F3D17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36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BF67FD8-82FA-42DD-8507-DD23299BC1C9}" type="datetime1">
              <a:rPr lang="ru-RU" smtClean="0"/>
              <a:t>12.10.2023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E8ED10-B920-41DD-BF41-C607B3DC5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11" r:id="rId4"/>
    <p:sldLayoutId id="2147483812" r:id="rId5"/>
    <p:sldLayoutId id="2147483813" r:id="rId6"/>
    <p:sldLayoutId id="2147483806" r:id="rId7"/>
    <p:sldLayoutId id="2147483814" r:id="rId8"/>
    <p:sldLayoutId id="2147483815" r:id="rId9"/>
    <p:sldLayoutId id="2147483807" r:id="rId10"/>
    <p:sldLayoutId id="21474838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>
                <a:lumMod val="56000"/>
                <a:lumOff val="44000"/>
              </a:srgbClr>
            </a:gs>
            <a:gs pos="5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ДОКЛАД О ПРАВОПРИМЕНИТЕЛЬНОЙ ПРАКТИКЕ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КОНТРОЛЬНО-НАДЗОРНОЙ ДЕЯТЕЛЬНОСТИ В САХАЛИНСКОМ УПРАВЛЕНИИ ФЕДЕРАЛЬНОЙ СЛУЖБЫ ПО ЭКОЛОГИЧЕСКОМУ, ТЕХНОЛОГИЧЕСКОМУ И АТОМНОМУ НАДЗОРУ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В ОБЛАСТИ ПРОМЫШЛЕННОЙ БЕЗОПАСНОСТИ ЗА  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3 МЕСЯЦА 2019 г.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5000636"/>
            <a:ext cx="220214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5091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/>
              <a:t>Проведение проверок на объектах газораспределения и </a:t>
            </a:r>
            <a:r>
              <a:rPr lang="ru-RU" sz="2000" dirty="0" err="1" smtClean="0"/>
              <a:t>газопотребления</a:t>
            </a:r>
            <a:endParaRPr lang="ru-RU" sz="20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08596" y="4221088"/>
            <a:ext cx="8229600" cy="201622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проверок на объектах газораспределения и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газопотребления: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algn="ctr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/>
              <a:t>выявлено </a:t>
            </a:r>
            <a:r>
              <a:rPr lang="ru-RU" sz="2000" b="1" dirty="0"/>
              <a:t>2</a:t>
            </a:r>
            <a:r>
              <a:rPr lang="ru-RU" sz="2000" b="1" dirty="0" smtClean="0"/>
              <a:t> нарушения требований промышленной безопасности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2736304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	За 3 месяца 2019 г. проведено </a:t>
            </a:r>
            <a:r>
              <a:rPr lang="ru-RU" sz="2000" dirty="0"/>
              <a:t>7</a:t>
            </a:r>
            <a:r>
              <a:rPr lang="ru-RU" sz="2000" dirty="0" smtClean="0"/>
              <a:t> обследований объектов газового надзора, из них:</a:t>
            </a:r>
          </a:p>
          <a:p>
            <a:pPr algn="just">
              <a:buNone/>
            </a:pPr>
            <a:endParaRPr lang="ru-RU" sz="2000" dirty="0" smtClean="0"/>
          </a:p>
          <a:p>
            <a:pPr algn="just"/>
            <a:r>
              <a:rPr lang="ru-RU" sz="2000" dirty="0" smtClean="0"/>
              <a:t>- плановых – 0 проверки</a:t>
            </a:r>
          </a:p>
          <a:p>
            <a:pPr algn="just"/>
            <a:r>
              <a:rPr lang="ru-RU" sz="2000" dirty="0" smtClean="0"/>
              <a:t>-внеплановых – 6 проверок</a:t>
            </a:r>
          </a:p>
          <a:p>
            <a:pPr algn="just">
              <a:buNone/>
            </a:pPr>
            <a:endParaRPr lang="ru-RU" sz="2000" b="1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tara-dlya-opasnyh-gruzov.jpg"/>
          <p:cNvPicPr>
            <a:picLocks noChangeAspect="1"/>
          </p:cNvPicPr>
          <p:nvPr/>
        </p:nvPicPr>
        <p:blipFill>
          <a:blip r:embed="rId2" cstate="print">
            <a:lum bright="46000" contrast="-50000"/>
          </a:blip>
          <a:srcRect/>
          <a:stretch>
            <a:fillRect/>
          </a:stretch>
        </p:blipFill>
        <p:spPr bwMode="auto">
          <a:xfrm>
            <a:off x="21374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Содержимое 1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000528"/>
          </a:xfrm>
        </p:spPr>
        <p:txBody>
          <a:bodyPr/>
          <a:lstStyle/>
          <a:p>
            <a:pPr marL="363538" defTabSz="912813">
              <a:buNone/>
            </a:pPr>
            <a:r>
              <a:rPr lang="ru-RU" sz="2000" dirty="0" smtClean="0"/>
              <a:t>  </a:t>
            </a:r>
            <a:r>
              <a:rPr lang="ru-RU" sz="2800" dirty="0" smtClean="0"/>
              <a:t>18 предприятий, эксплуатирующие 18 опасных производственных объектов в состав которых входят «участки транспортирования опасных веществ</a:t>
            </a:r>
            <a:r>
              <a:rPr lang="ru-RU" sz="2800" dirty="0"/>
              <a:t>». </a:t>
            </a:r>
            <a:endParaRPr lang="ru-RU" sz="2800" dirty="0" smtClean="0"/>
          </a:p>
          <a:p>
            <a:pPr marL="363538" defTabSz="912813">
              <a:buNone/>
            </a:pPr>
            <a:r>
              <a:rPr lang="ru-RU" sz="2800" dirty="0" smtClean="0"/>
              <a:t>   За 3 мес. 2019 г</a:t>
            </a:r>
            <a:r>
              <a:rPr lang="ru-RU" sz="2800" dirty="0"/>
              <a:t>. на подконтрольных Управлению предприятиях транспортирования опасных веществ аварий и несчастных случаев допущено не было. </a:t>
            </a:r>
          </a:p>
          <a:p>
            <a:pPr algn="ctr">
              <a:buNone/>
            </a:pPr>
            <a:r>
              <a:rPr lang="ru-RU" sz="2400" dirty="0" smtClean="0"/>
              <a:t>Проверки:</a:t>
            </a:r>
          </a:p>
          <a:p>
            <a:pPr algn="ctr">
              <a:buNone/>
            </a:pPr>
            <a:r>
              <a:rPr lang="ru-RU" sz="2400" dirty="0" smtClean="0"/>
              <a:t>Управлением за </a:t>
            </a:r>
            <a:r>
              <a:rPr lang="ru-RU" sz="2400" dirty="0"/>
              <a:t>3</a:t>
            </a:r>
            <a:r>
              <a:rPr lang="ru-RU" sz="2400" dirty="0" smtClean="0"/>
              <a:t> месяца 2019 г. была проведена 1 проверка. В результате проверки выявлено 5 нарушений.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88640"/>
            <a:ext cx="8175282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 smtClean="0"/>
              <a:t>Транспортирование опасных веществ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napolneniye-ballonov-kislorodom.jpg"/>
          <p:cNvPicPr>
            <a:picLocks noChangeAspect="1"/>
          </p:cNvPicPr>
          <p:nvPr/>
        </p:nvPicPr>
        <p:blipFill>
          <a:blip r:embed="rId2" cstate="print">
            <a:lum bright="68000" contrast="-18000"/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928688"/>
            <a:ext cx="8543925" cy="4525962"/>
          </a:xfrm>
        </p:spPr>
        <p:txBody>
          <a:bodyPr/>
          <a:lstStyle/>
          <a:p>
            <a:pPr marL="452437" indent="-342900" eaLnBrk="1" hangingPunct="1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ru-RU" sz="1700" dirty="0" smtClean="0"/>
              <a:t>53 предприятия, эксплуатирующие взрывопожароопасные и химически</a:t>
            </a:r>
          </a:p>
          <a:p>
            <a:pPr marL="452437" indent="-342900" eaLnBrk="1" hangingPunct="1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ru-RU" sz="1700" dirty="0" smtClean="0"/>
              <a:t>опасные производственные объекты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ru-RU" sz="1700" dirty="0" smtClean="0"/>
              <a:t>К химически опасным производственным объектам относятся: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установки получения продуктов разделения воздуха;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установки наполнения баллонов,  площадка установки (ацетиленовой);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углекислотные станции;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кислородный наполнительный пункт;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склады и объекты использования токсичных веществ (метанол, кислоты, щелочи, этиленгликоль и др.) и  предприятия, использующие (хранящие)  для обеззараживания воды  жидкий хлор;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  в объектах нефтегазодобывающей промышленности (система  регенерации </a:t>
            </a:r>
            <a:r>
              <a:rPr lang="ru-RU" sz="1700" dirty="0" err="1" smtClean="0"/>
              <a:t>моноэтиленгликоля</a:t>
            </a:r>
            <a:r>
              <a:rPr lang="ru-RU" sz="1700" dirty="0" smtClean="0"/>
              <a:t>, хранения метанола и т.д.).</a:t>
            </a:r>
          </a:p>
          <a:p>
            <a:pPr eaLnBrk="1" hangingPunct="1">
              <a:defRPr/>
            </a:pPr>
            <a:endParaRPr lang="ru-RU" sz="17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/>
              <a:t>Взрывоопасные и химически опасные производства и объекты спецхимии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3" descr="1-103.jpg"/>
          <p:cNvPicPr>
            <a:picLocks noChangeAspect="1"/>
          </p:cNvPicPr>
          <p:nvPr/>
        </p:nvPicPr>
        <p:blipFill>
          <a:blip r:embed="rId2" cstate="print">
            <a:lum bright="62000" contrast="-48000"/>
          </a:blip>
          <a:srcRect/>
          <a:stretch>
            <a:fillRect/>
          </a:stretch>
        </p:blipFill>
        <p:spPr bwMode="auto">
          <a:xfrm>
            <a:off x="0" y="1988840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Содержимое 1"/>
          <p:cNvSpPr>
            <a:spLocks noGrp="1"/>
          </p:cNvSpPr>
          <p:nvPr>
            <p:ph idx="1"/>
          </p:nvPr>
        </p:nvSpPr>
        <p:spPr>
          <a:xfrm>
            <a:off x="251520" y="2420888"/>
            <a:ext cx="8215338" cy="4896544"/>
          </a:xfrm>
        </p:spPr>
        <p:txBody>
          <a:bodyPr/>
          <a:lstStyle/>
          <a:p>
            <a:pPr marL="363538" algn="ctr" defTabSz="912813" eaLnBrk="1" hangingPunct="1">
              <a:buNone/>
            </a:pPr>
            <a:r>
              <a:rPr lang="ru-RU" sz="2000" dirty="0" smtClean="0"/>
              <a:t>Всего: 53 предприятия</a:t>
            </a:r>
          </a:p>
          <a:p>
            <a:pPr marL="363538" algn="just" defTabSz="912813" eaLnBrk="1" hangingPunct="1">
              <a:buNone/>
            </a:pPr>
            <a:endParaRPr lang="ru-RU" sz="2000" dirty="0"/>
          </a:p>
          <a:p>
            <a:pPr marL="363538" algn="just" defTabSz="912813" eaLnBrk="1" hangingPunct="1">
              <a:buNone/>
            </a:pPr>
            <a:r>
              <a:rPr lang="ru-RU" sz="2000" dirty="0" smtClean="0"/>
              <a:t>Проведено 3 проверки, из них:</a:t>
            </a:r>
          </a:p>
          <a:p>
            <a:pPr marL="363538" algn="just" defTabSz="912813" eaLnBrk="1" hangingPunct="1">
              <a:buNone/>
            </a:pPr>
            <a:endParaRPr lang="ru-RU" sz="2000" dirty="0" smtClean="0"/>
          </a:p>
          <a:p>
            <a:pPr marL="363538" algn="just" defTabSz="912813" eaLnBrk="1" hangingPunct="1">
              <a:buNone/>
            </a:pPr>
            <a:r>
              <a:rPr lang="ru-RU" sz="2000" dirty="0" smtClean="0"/>
              <a:t>- 0- плановых;</a:t>
            </a:r>
          </a:p>
          <a:p>
            <a:pPr marL="107950" indent="0" algn="just" defTabSz="912813" eaLnBrk="1" hangingPunct="1">
              <a:buNone/>
            </a:pPr>
            <a:r>
              <a:rPr lang="ru-RU" sz="2000" dirty="0" smtClean="0"/>
              <a:t>- 3 внеплановые;</a:t>
            </a:r>
          </a:p>
          <a:p>
            <a:pPr marL="107950" indent="0" algn="just" defTabSz="912813" eaLnBrk="1" hangingPunct="1">
              <a:buNone/>
            </a:pPr>
            <a:r>
              <a:rPr lang="ru-RU" sz="2000" dirty="0" smtClean="0"/>
              <a:t>- 1 </a:t>
            </a:r>
            <a:r>
              <a:rPr lang="ru-RU" sz="2000" dirty="0" err="1" smtClean="0"/>
              <a:t>предлицензионная</a:t>
            </a:r>
            <a:r>
              <a:rPr lang="ru-RU" sz="2000" dirty="0" smtClean="0"/>
              <a:t>.</a:t>
            </a:r>
          </a:p>
          <a:p>
            <a:pPr marL="450850" indent="-342900" algn="just" defTabSz="912813" eaLnBrk="1" hangingPunct="1">
              <a:buFontTx/>
              <a:buChar char="-"/>
            </a:pPr>
            <a:endParaRPr lang="ru-RU" sz="2000" dirty="0" smtClean="0"/>
          </a:p>
          <a:p>
            <a:pPr marL="450850" indent="-342900" algn="just" defTabSz="912813" eaLnBrk="1" hangingPunct="1">
              <a:buFontTx/>
              <a:buChar char="-"/>
            </a:pPr>
            <a:endParaRPr lang="ru-RU" sz="2000" dirty="0"/>
          </a:p>
          <a:p>
            <a:pPr marL="107950" indent="0" algn="ctr" defTabSz="912813" eaLnBrk="1" hangingPunct="1">
              <a:buNone/>
            </a:pPr>
            <a:r>
              <a:rPr lang="ru-RU" sz="2000" dirty="0"/>
              <a:t>За 3 месяца 2019 г.  инцидентов, аварий и производственного травматизма на подконтрольных Управлению предприятиях не произошло.</a:t>
            </a:r>
          </a:p>
          <a:p>
            <a:pPr marL="450850" indent="-342900" algn="just" defTabSz="912813" eaLnBrk="1" hangingPunct="1">
              <a:buFontTx/>
              <a:buChar char="-"/>
            </a:pPr>
            <a:endParaRPr lang="ru-RU" sz="2000" dirty="0" smtClean="0"/>
          </a:p>
          <a:p>
            <a:pPr marL="363538" algn="ctr" defTabSz="912813" eaLnBrk="1" hangingPunct="1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88640"/>
            <a:ext cx="8229600" cy="86409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/>
              <a:t>Аварии и инциденты на объектах взрывоопасных и химически опасных производствах и объектах спецхимии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5" descr="977d1736ceeb2420c97315100a42e620.jpg"/>
          <p:cNvPicPr>
            <a:picLocks noChangeAspect="1"/>
          </p:cNvPicPr>
          <p:nvPr/>
        </p:nvPicPr>
        <p:blipFill>
          <a:blip r:embed="rId2" cstate="print">
            <a:lum bright="54000" contrast="-52000"/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Содержимое 1"/>
          <p:cNvSpPr>
            <a:spLocks noGrp="1"/>
          </p:cNvSpPr>
          <p:nvPr>
            <p:ph idx="1"/>
          </p:nvPr>
        </p:nvSpPr>
        <p:spPr>
          <a:xfrm>
            <a:off x="285720" y="1428736"/>
            <a:ext cx="8472488" cy="2664296"/>
          </a:xfrm>
        </p:spPr>
        <p:txBody>
          <a:bodyPr/>
          <a:lstStyle/>
          <a:p>
            <a:pPr marL="363538" algn="just" defTabSz="912813" eaLnBrk="1" hangingPunct="1">
              <a:buFont typeface="Wingdings 3" pitchFamily="18" charset="2"/>
              <a:buNone/>
            </a:pPr>
            <a:r>
              <a:rPr lang="ru-RU" sz="2000" dirty="0" smtClean="0"/>
              <a:t>   27 организаций представлены предприятиями нефтепродуктообеспечения (нефтебазы, склады ГСМ), теплоэнергетическими предприятиями (использующие жидкое топливо для нужд </a:t>
            </a:r>
            <a:r>
              <a:rPr lang="ru-RU" sz="2000" dirty="0" err="1" smtClean="0"/>
              <a:t>котлоагрегатов</a:t>
            </a:r>
            <a:r>
              <a:rPr lang="ru-RU" sz="2000" dirty="0" smtClean="0"/>
              <a:t>), предприятиями нефтегазодобывающей промышленности (склады ГСМ и резервуары дизельного топлива для жизнеобеспечения объектов нефтедобычи) и нефтеперерабатывающим предприятием.       </a:t>
            </a:r>
          </a:p>
          <a:p>
            <a:pPr marL="363538" defTabSz="912813"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4532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dirty="0" smtClean="0"/>
              <a:t>Объекты  нефтехимической и нефтеперерабатывающей промышленности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450057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 3</a:t>
            </a:r>
            <a:r>
              <a:rPr lang="ru-RU" sz="2000" dirty="0" smtClean="0"/>
              <a:t> мес. 2019 г. на </a:t>
            </a:r>
            <a:r>
              <a:rPr lang="ru-RU" sz="2000" dirty="0"/>
              <a:t>подконтрольных Управлению предприятиях инцидентов, аварий и несчастных случаев допущено не </a:t>
            </a:r>
            <a:r>
              <a:rPr lang="ru-RU" sz="2000" dirty="0" smtClean="0"/>
              <a:t>было.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lumMod val="25000"/>
                <a:lumOff val="75000"/>
              </a:srgbClr>
            </a:gs>
            <a:gs pos="61648">
              <a:srgbClr val="FFFF00">
                <a:lumMod val="77000"/>
                <a:lumOff val="23000"/>
              </a:srgbClr>
            </a:gs>
            <a:gs pos="53000">
              <a:srgbClr val="84E43C">
                <a:lumMod val="60000"/>
                <a:lumOff val="4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3" descr="ImageGen(1).jpg"/>
          <p:cNvPicPr>
            <a:picLocks noChangeAspect="1"/>
          </p:cNvPicPr>
          <p:nvPr/>
        </p:nvPicPr>
        <p:blipFill>
          <a:blip r:embed="rId2" cstate="print">
            <a:lum bright="78000" contrast="-46000"/>
          </a:blip>
          <a:srcRect/>
          <a:stretch>
            <a:fillRect/>
          </a:stretch>
        </p:blipFill>
        <p:spPr bwMode="auto">
          <a:xfrm>
            <a:off x="0" y="2564904"/>
            <a:ext cx="9144000" cy="45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Содержимое 1"/>
          <p:cNvSpPr>
            <a:spLocks noGrp="1"/>
          </p:cNvSpPr>
          <p:nvPr>
            <p:ph idx="1"/>
          </p:nvPr>
        </p:nvSpPr>
        <p:spPr>
          <a:xfrm>
            <a:off x="500063" y="1412776"/>
            <a:ext cx="8358187" cy="4899124"/>
          </a:xfrm>
        </p:spPr>
        <p:txBody>
          <a:bodyPr/>
          <a:lstStyle/>
          <a:p>
            <a:pPr marL="363538" algn="just" defTabSz="912813" eaLnBrk="1" hangingPunct="1"/>
            <a:r>
              <a:rPr lang="ru-RU" sz="1600" dirty="0" smtClean="0"/>
              <a:t>отсутствие квалифицированного рабочего персонала, медленная замена устаревшего оборудования;</a:t>
            </a:r>
          </a:p>
          <a:p>
            <a:pPr marL="363538" algn="just" defTabSz="912813" eaLnBrk="1" hangingPunct="1"/>
            <a:r>
              <a:rPr lang="ru-RU" sz="1600" dirty="0" smtClean="0"/>
              <a:t>недостаточное финансирование для обеспечения промышленной безопасности со стороны эксплуатирующих организаций ОПО.</a:t>
            </a:r>
          </a:p>
          <a:p>
            <a:pPr marL="107950" indent="0" algn="just" defTabSz="912813" eaLnBrk="1" hangingPunct="1">
              <a:buNone/>
            </a:pPr>
            <a:endParaRPr lang="ru-RU" sz="1600" dirty="0"/>
          </a:p>
          <a:p>
            <a:pPr marL="107950" indent="0" algn="ctr" defTabSz="912813" eaLnBrk="1" hangingPunct="1">
              <a:buNone/>
            </a:pPr>
            <a:endParaRPr lang="ru-RU" sz="2000" b="1" dirty="0" smtClean="0"/>
          </a:p>
          <a:p>
            <a:pPr marL="107950" indent="0" algn="ctr" defTabSz="912813" eaLnBrk="1" hangingPunct="1">
              <a:buNone/>
            </a:pPr>
            <a:r>
              <a:rPr lang="ru-RU" sz="2000" b="1" dirty="0" smtClean="0"/>
              <a:t>ПРОВЕРКИ</a:t>
            </a:r>
          </a:p>
          <a:p>
            <a:pPr marL="107950" indent="0" algn="ctr" defTabSz="912813" eaLnBrk="1" hangingPunct="1">
              <a:buNone/>
            </a:pPr>
            <a:r>
              <a:rPr lang="ru-RU" sz="2000" dirty="0" smtClean="0"/>
              <a:t>За 3 месяца 2019 г. было проведено 5 обследований, из них:</a:t>
            </a:r>
          </a:p>
          <a:p>
            <a:pPr marL="107950" indent="0" algn="just" defTabSz="912813" eaLnBrk="1" hangingPunct="1">
              <a:buNone/>
            </a:pPr>
            <a:endParaRPr lang="ru-RU" sz="2000" dirty="0" smtClean="0"/>
          </a:p>
          <a:p>
            <a:pPr marL="107950" indent="0" algn="just" defTabSz="912813" eaLnBrk="1" hangingPunct="1">
              <a:buNone/>
            </a:pPr>
            <a:r>
              <a:rPr lang="ru-RU" sz="2000" dirty="0" smtClean="0"/>
              <a:t>- 5 внеплановых проверок (в рамках контроля за выполнением ранее выданных предписаний)</a:t>
            </a:r>
          </a:p>
          <a:p>
            <a:pPr marL="107950" indent="0" algn="just" defTabSz="912813" eaLnBrk="1" hangingPunct="1">
              <a:buNone/>
            </a:pPr>
            <a:r>
              <a:rPr lang="ru-RU" sz="2000" dirty="0" smtClean="0"/>
              <a:t>- 1 </a:t>
            </a:r>
            <a:r>
              <a:rPr lang="ru-RU" sz="2000" dirty="0" err="1" smtClean="0"/>
              <a:t>предлицензионная</a:t>
            </a:r>
            <a:r>
              <a:rPr lang="ru-RU" sz="2000" dirty="0" smtClean="0"/>
              <a:t> проверка</a:t>
            </a:r>
          </a:p>
          <a:p>
            <a:pPr marL="107950" indent="0" algn="just" defTabSz="912813" eaLnBrk="1" hangingPunct="1">
              <a:buNone/>
            </a:pPr>
            <a:endParaRPr lang="ru-RU" sz="2000" b="1" dirty="0" smtClean="0"/>
          </a:p>
          <a:p>
            <a:pPr marL="107950" indent="0" algn="ctr" defTabSz="912813" eaLnBrk="1" hangingPunct="1">
              <a:buNone/>
            </a:pPr>
            <a:r>
              <a:rPr lang="ru-RU" sz="2000" b="1" dirty="0" smtClean="0"/>
              <a:t>Выявлено </a:t>
            </a:r>
            <a:r>
              <a:rPr lang="ru-RU" sz="2000" b="1" dirty="0"/>
              <a:t> </a:t>
            </a:r>
            <a:r>
              <a:rPr lang="ru-RU" sz="2000" b="1" dirty="0" smtClean="0"/>
              <a:t>5 нарушений.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008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/>
              <a:t>Проблемы, связанные с обеспечением безопасности и противоаварийной устойчивости поднадзорных предприятий: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8" descr="1859.jpg"/>
          <p:cNvPicPr>
            <a:picLocks noChangeAspect="1"/>
          </p:cNvPicPr>
          <p:nvPr/>
        </p:nvPicPr>
        <p:blipFill>
          <a:blip r:embed="rId3" cstate="print">
            <a:lum bright="66000" contrast="16000"/>
          </a:blip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Содержимое 1"/>
          <p:cNvSpPr>
            <a:spLocks noGrp="1"/>
          </p:cNvSpPr>
          <p:nvPr>
            <p:ph idx="1"/>
          </p:nvPr>
        </p:nvSpPr>
        <p:spPr>
          <a:xfrm>
            <a:off x="142875" y="1357298"/>
            <a:ext cx="9001125" cy="4525962"/>
          </a:xfrm>
        </p:spPr>
        <p:txBody>
          <a:bodyPr/>
          <a:lstStyle/>
          <a:p>
            <a:pPr marL="363538" defTabSz="912813"/>
            <a:r>
              <a:rPr lang="ru-RU" sz="2400" dirty="0" smtClean="0"/>
              <a:t>надзор на предприятиях угольной промышленности:</a:t>
            </a:r>
          </a:p>
          <a:p>
            <a:pPr marL="363538" defTabSz="912813"/>
            <a:endParaRPr lang="ru-RU" dirty="0" smtClean="0"/>
          </a:p>
          <a:p>
            <a:pPr marL="363538" defTabSz="912813"/>
            <a:endParaRPr lang="ru-RU" dirty="0" smtClean="0"/>
          </a:p>
          <a:p>
            <a:pPr marL="363538" defTabSz="912813">
              <a:buFont typeface="Wingdings 3" pitchFamily="18" charset="2"/>
              <a:buNone/>
            </a:pPr>
            <a:endParaRPr lang="ru-RU" dirty="0" smtClean="0"/>
          </a:p>
          <a:p>
            <a:pPr marL="363538" defTabSz="912813"/>
            <a:r>
              <a:rPr lang="ru-RU" dirty="0" smtClean="0"/>
              <a:t>I класс опасности:</a:t>
            </a:r>
          </a:p>
          <a:p>
            <a:pPr marL="363538" defTabSz="912813"/>
            <a:endParaRPr lang="ru-RU" dirty="0" smtClean="0"/>
          </a:p>
          <a:p>
            <a:pPr marL="363538" defTabSz="912813"/>
            <a:r>
              <a:rPr lang="ru-RU" dirty="0" smtClean="0"/>
              <a:t>II класс опасности:</a:t>
            </a:r>
          </a:p>
          <a:p>
            <a:pPr marL="363538" defTabSz="912813"/>
            <a:endParaRPr lang="ru-RU" dirty="0" smtClean="0"/>
          </a:p>
          <a:p>
            <a:pPr marL="363538" defTabSz="912813"/>
            <a:r>
              <a:rPr lang="ru-RU" dirty="0" smtClean="0"/>
              <a:t>III класс опасности: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/>
              <a:t>Угольная промышленность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6848635"/>
              </p:ext>
            </p:extLst>
          </p:nvPr>
        </p:nvGraphicFramePr>
        <p:xfrm>
          <a:off x="1285852" y="1785926"/>
          <a:ext cx="642942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4143372" y="3214686"/>
            <a:ext cx="1357322" cy="7858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1 шахта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43372" y="5072074"/>
            <a:ext cx="1714510" cy="1381262"/>
          </a:xfrm>
          <a:prstGeom prst="rect">
            <a:avLst/>
          </a:prstGeom>
          <a:solidFill>
            <a:srgbClr val="CC99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5 </a:t>
            </a:r>
            <a:r>
              <a:rPr lang="ru-RU" sz="2000" dirty="0" smtClean="0"/>
              <a:t>разрезов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/>
              <a:t>1 площадка обогащения угля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071934" y="4143380"/>
            <a:ext cx="1844552" cy="790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/>
              <a:t>14 разрезов</a:t>
            </a:r>
            <a:endParaRPr lang="ru-RU" sz="2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6586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 smtClean="0"/>
              <a:t>Результаты проверок на объектах угольной промышленности:</a:t>
            </a:r>
            <a:endParaRPr lang="ru-RU" sz="2000" dirty="0"/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1285852" y="571480"/>
            <a:ext cx="691276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endParaRPr lang="ru-RU" dirty="0" smtClean="0"/>
          </a:p>
          <a:p>
            <a:pPr algn="ctr" defTabSz="912813"/>
            <a:endParaRPr lang="ru-RU" dirty="0" smtClean="0"/>
          </a:p>
          <a:p>
            <a:pPr algn="ctr" defTabSz="912813"/>
            <a:r>
              <a:rPr lang="ru-RU" sz="2800" dirty="0" smtClean="0"/>
              <a:t>Всего </a:t>
            </a:r>
            <a:r>
              <a:rPr lang="ru-RU" sz="2800" dirty="0"/>
              <a:t>проведенных проверок</a:t>
            </a:r>
            <a:r>
              <a:rPr lang="ru-RU" sz="2800" dirty="0" smtClean="0"/>
              <a:t>:</a:t>
            </a:r>
          </a:p>
          <a:p>
            <a:pPr algn="ctr"/>
            <a:r>
              <a:rPr lang="ru-RU" sz="2800" dirty="0" smtClean="0"/>
              <a:t>За </a:t>
            </a:r>
            <a:r>
              <a:rPr lang="ru-RU" sz="2800" dirty="0"/>
              <a:t>3</a:t>
            </a:r>
            <a:r>
              <a:rPr lang="ru-RU" sz="2800" dirty="0" smtClean="0"/>
              <a:t> месяца 2019 года  было проведено </a:t>
            </a:r>
            <a:r>
              <a:rPr lang="ru-RU" sz="2800" dirty="0"/>
              <a:t>3</a:t>
            </a:r>
            <a:r>
              <a:rPr lang="ru-RU" sz="2800" dirty="0" smtClean="0"/>
              <a:t> проверки.</a:t>
            </a:r>
          </a:p>
          <a:p>
            <a:pPr algn="ctr"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28596" y="3500438"/>
            <a:ext cx="8229600" cy="6480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2000" dirty="0" smtClean="0"/>
              <a:t>Аварии и инциденты на объектах угольной промышленности:</a:t>
            </a:r>
            <a:endParaRPr lang="ru-RU" sz="2000" dirty="0"/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66403" y="4437112"/>
            <a:ext cx="8086725" cy="16384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2400" dirty="0" smtClean="0"/>
              <a:t>Аварий и несчастных случаев в поднадзорных угледобывающих предприятиях за отчетный период не зафиксировано.</a:t>
            </a:r>
          </a:p>
          <a:p>
            <a:pPr>
              <a:buFont typeface="Wingdings 3" pitchFamily="18" charset="2"/>
              <a:buNone/>
              <a:defRPr/>
            </a:pP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9" descr="dsc_0614.jpg"/>
          <p:cNvPicPr>
            <a:picLocks noChangeAspect="1"/>
          </p:cNvPicPr>
          <p:nvPr/>
        </p:nvPicPr>
        <p:blipFill>
          <a:blip r:embed="rId2" cstate="print">
            <a:lum bright="3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Горнорудная и нерудная промышленность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7553014"/>
              </p:ext>
            </p:extLst>
          </p:nvPr>
        </p:nvGraphicFramePr>
        <p:xfrm>
          <a:off x="2028094" y="1052736"/>
          <a:ext cx="516730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500563" y="1556792"/>
            <a:ext cx="428625" cy="3571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idx="1"/>
          </p:nvPr>
        </p:nvSpPr>
        <p:spPr>
          <a:xfrm>
            <a:off x="571472" y="3857628"/>
            <a:ext cx="8221578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109537" indent="0" algn="ctr">
              <a:buNone/>
              <a:defRPr/>
            </a:pPr>
            <a:r>
              <a:rPr lang="ru-RU" sz="2400" dirty="0"/>
              <a:t>Аварии и инциденты на объектах горнорудной и нерудной промышленности:</a:t>
            </a:r>
          </a:p>
          <a:p>
            <a:pPr algn="ctr">
              <a:defRPr/>
            </a:pPr>
            <a:endParaRPr lang="ru-RU" sz="2800" dirty="0" smtClean="0"/>
          </a:p>
          <a:p>
            <a:pPr algn="ctr">
              <a:defRPr/>
            </a:pPr>
            <a:endParaRPr lang="ru-RU" sz="2800" dirty="0"/>
          </a:p>
          <a:p>
            <a:pPr algn="ctr">
              <a:defRPr/>
            </a:pPr>
            <a:endParaRPr lang="ru-RU" sz="2800" dirty="0" smtClean="0"/>
          </a:p>
          <a:p>
            <a:pPr algn="ctr">
              <a:defRPr/>
            </a:pPr>
            <a:endParaRPr lang="ru-RU" sz="2800" dirty="0"/>
          </a:p>
        </p:txBody>
      </p:sp>
      <p:sp>
        <p:nvSpPr>
          <p:cNvPr id="9" name="Содержимое 1"/>
          <p:cNvSpPr txBox="1">
            <a:spLocks/>
          </p:cNvSpPr>
          <p:nvPr/>
        </p:nvSpPr>
        <p:spPr bwMode="auto">
          <a:xfrm>
            <a:off x="571472" y="4643446"/>
            <a:ext cx="8229600" cy="150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 pitchFamily="18" charset="2"/>
              <a:buNone/>
              <a:defRPr/>
            </a:pPr>
            <a:endParaRPr lang="ru-RU" sz="2000" dirty="0" smtClean="0"/>
          </a:p>
          <a:p>
            <a:pPr algn="ctr">
              <a:buNone/>
              <a:defRPr/>
            </a:pPr>
            <a:r>
              <a:rPr lang="ru-RU" sz="2000" dirty="0" smtClean="0"/>
              <a:t>    В течение </a:t>
            </a:r>
            <a:r>
              <a:rPr lang="ru-RU" sz="2000" dirty="0"/>
              <a:t>3</a:t>
            </a:r>
            <a:r>
              <a:rPr lang="ru-RU" sz="2000" dirty="0" smtClean="0"/>
              <a:t> месяцев 2019 года несчастных случаев не зарегистрировано.</a:t>
            </a:r>
          </a:p>
          <a:p>
            <a:pPr>
              <a:buFont typeface="Wingdings 3" pitchFamily="18" charset="2"/>
              <a:buNone/>
              <a:defRPr/>
            </a:pPr>
            <a:endParaRPr lang="ru-RU" sz="20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Объекты, на которых используется оборудование, работающее под давлением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285720" y="1643050"/>
            <a:ext cx="87153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настоящее время зарегистрировано  1089 единиц </a:t>
            </a:r>
            <a:r>
              <a:rPr lang="ru-RU" sz="2000" dirty="0"/>
              <a:t>оборудования, работающего под </a:t>
            </a:r>
            <a:r>
              <a:rPr lang="ru-RU" sz="2000" dirty="0" smtClean="0"/>
              <a:t>давлением, </a:t>
            </a:r>
            <a:r>
              <a:rPr lang="ru-RU" sz="2000" dirty="0"/>
              <a:t>из них: 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отечественного </a:t>
            </a:r>
            <a:r>
              <a:rPr lang="ru-RU" sz="2000" dirty="0"/>
              <a:t>производства – 824 ед., в том числе: котлов – 401 ед., сосудов, работающих под давлением – 295 ед., трубопроводов пара и горячей воды – 128 ед</a:t>
            </a:r>
            <a:r>
              <a:rPr lang="ru-RU" sz="2000" dirty="0" smtClean="0"/>
              <a:t>.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000" dirty="0"/>
              <a:t>-  импортного производства – 283 ед., в том числе: котлов – 84 ед., сосудов, работающих под давлением – 181 ед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 defTabSz="912813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097579"/>
          </a:xfrm>
          <a:solidFill>
            <a:srgbClr val="F3AFB2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000" u="sng" dirty="0">
                <a:solidFill>
                  <a:schemeClr val="tx1"/>
                </a:solidFill>
                <a:effectLst/>
              </a:rPr>
              <a:t>Цель мероприятия </a:t>
            </a:r>
            <a:r>
              <a:rPr lang="ru-RU" sz="2000" dirty="0">
                <a:solidFill>
                  <a:schemeClr val="tx1"/>
                </a:solidFill>
                <a:effectLst/>
              </a:rPr>
              <a:t>– доведение до сведения подконтрольных организаций информации о недопустимых действиях в рамках эксплуатации опасных производственных объектов и последствиях нарушений требований промышленной безопасности, а также санкциях, применяемых к нарушителям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643182"/>
            <a:ext cx="7772400" cy="3312368"/>
          </a:xfrm>
          <a:ln w="12700"/>
        </p:spPr>
        <p:txBody>
          <a:bodyPr/>
          <a:lstStyle/>
          <a:p>
            <a:pPr algn="ctr"/>
            <a:r>
              <a:rPr lang="ru-RU" sz="2000" b="1" i="1" u="sng" dirty="0" smtClean="0"/>
              <a:t>Управлением за  </a:t>
            </a:r>
            <a:r>
              <a:rPr lang="ru-RU" sz="2000" b="1" i="1" u="sng" dirty="0"/>
              <a:t>3</a:t>
            </a:r>
            <a:r>
              <a:rPr lang="ru-RU" sz="2000" b="1" i="1" u="sng" dirty="0" smtClean="0"/>
              <a:t> мес. 2019 г :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Проведено </a:t>
            </a:r>
            <a:r>
              <a:rPr lang="ru-RU" sz="2000" b="1" dirty="0"/>
              <a:t> </a:t>
            </a:r>
            <a:r>
              <a:rPr lang="ru-RU" sz="2000" b="1" dirty="0" smtClean="0"/>
              <a:t>11 проверок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Выявлено </a:t>
            </a:r>
            <a:r>
              <a:rPr lang="ru-RU" sz="2000" b="1" dirty="0"/>
              <a:t> </a:t>
            </a:r>
            <a:r>
              <a:rPr lang="ru-RU" sz="2000" b="1" dirty="0" smtClean="0"/>
              <a:t>44 нарушения требований промышленной безопасности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Наложено </a:t>
            </a:r>
            <a:r>
              <a:rPr lang="ru-RU" sz="2000" b="1" dirty="0"/>
              <a:t> </a:t>
            </a:r>
            <a:r>
              <a:rPr lang="ru-RU" sz="2000" b="1" dirty="0" smtClean="0"/>
              <a:t>6 административных наказаний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 Сумма наложенных штрафов </a:t>
            </a:r>
            <a:r>
              <a:rPr lang="ru-RU" sz="2000" b="1" dirty="0"/>
              <a:t> </a:t>
            </a:r>
            <a:r>
              <a:rPr lang="ru-RU" sz="2000" b="1" dirty="0" smtClean="0"/>
              <a:t>1550 тыс. </a:t>
            </a:r>
            <a:r>
              <a:rPr lang="ru-RU" sz="2000" b="1" dirty="0" err="1" smtClean="0"/>
              <a:t>руб</a:t>
            </a:r>
            <a:endParaRPr lang="ru-RU" sz="2000" b="1" dirty="0" smtClean="0"/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Сумма взысканных штрафов 1535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1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774418"/>
          </a:xfrm>
        </p:spPr>
        <p:txBody>
          <a:bodyPr/>
          <a:lstStyle/>
          <a:p>
            <a:pPr algn="ctr"/>
            <a:r>
              <a:rPr lang="ru-RU" sz="2400" dirty="0"/>
              <a:t>Фактов аварий и несчастных случаев за 3 месяца 2019 года не </a:t>
            </a:r>
            <a:r>
              <a:rPr lang="ru-RU" sz="2400" dirty="0" smtClean="0"/>
              <a:t>зарегистрировано.</a:t>
            </a:r>
          </a:p>
          <a:p>
            <a:pPr algn="ctr"/>
            <a:r>
              <a:rPr lang="ru-RU" sz="2000" dirty="0" smtClean="0"/>
              <a:t>За </a:t>
            </a:r>
            <a:r>
              <a:rPr lang="ru-RU" sz="2000" dirty="0"/>
              <a:t>1 квартал 2019 года проведено 2 проверки объектов, использующих оборудование, работающее под давлением (МУП «Тепло» Холмск, ООО «РН-Транспорт»).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ходе контрольно-надзорных мероприятий выявлено 15 нарушений.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1"/>
            <a:ext cx="8286808" cy="10878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Объекты, на которых используется оборудование, работающее под давлением</a:t>
            </a:r>
            <a:endParaRPr lang="ru-RU" sz="2400" dirty="0"/>
          </a:p>
        </p:txBody>
      </p:sp>
      <p:pic>
        <p:nvPicPr>
          <p:cNvPr id="57348" name="Рисунок 3" descr="davleniye.jpg"/>
          <p:cNvPicPr>
            <a:picLocks noChangeAspect="1"/>
          </p:cNvPicPr>
          <p:nvPr/>
        </p:nvPicPr>
        <p:blipFill>
          <a:blip r:embed="rId3" cstate="print">
            <a:lum bright="32000" contrast="48000"/>
          </a:blip>
          <a:srcRect/>
          <a:stretch>
            <a:fillRect/>
          </a:stretch>
        </p:blipFill>
        <p:spPr bwMode="auto">
          <a:xfrm>
            <a:off x="0" y="3933056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357758"/>
              </p:ext>
            </p:extLst>
          </p:nvPr>
        </p:nvGraphicFramePr>
        <p:xfrm>
          <a:off x="2000232" y="1928802"/>
          <a:ext cx="5308072" cy="32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43848" cy="92869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 smtClean="0"/>
              <a:t>Объекты, на которых используются стационарно установленные грузоподъемные механизмы и подъемные сооружения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Объекты, на которых используются стационарно установленные грузоподъемные механизмы и подъемные сооружения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2"/>
          </a:xfrm>
        </p:spPr>
        <p:txBody>
          <a:bodyPr/>
          <a:lstStyle/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В </a:t>
            </a:r>
            <a:r>
              <a:rPr lang="ru-RU" sz="1800" dirty="0"/>
              <a:t>соответствии с мировыми интеграционными процессами доля грузоподъемной техники (краны, подъемники (вышки), канатные дороги) иностранного производства постоянно увеличивается и на текущий момент на территории Сахалинской области эксплуатируется  527 единиц техники импортного производства, что составляет 58% от общего числа зарегистрированных в Сахалинском управлении </a:t>
            </a:r>
            <a:r>
              <a:rPr lang="ru-RU" sz="1800" dirty="0" err="1"/>
              <a:t>Ростехнадзора</a:t>
            </a:r>
            <a:r>
              <a:rPr lang="ru-RU" sz="1800" dirty="0"/>
              <a:t> грузоподъемной техники (911 ед.). </a:t>
            </a:r>
          </a:p>
          <a:p>
            <a:pPr marL="109537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42000"/>
              </a:srgbClr>
            </a:gs>
            <a:gs pos="50000">
              <a:srgbClr val="F3AFB2">
                <a:alpha val="86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357454" cy="135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effectLst/>
              </a:rPr>
              <a:t>ДОКЛАД О ПРАВОПРИМЕНИТЕЛЬНОЙ </a:t>
            </a:r>
            <a:r>
              <a:rPr lang="ru-RU" sz="2000" dirty="0" smtClean="0">
                <a:effectLst/>
              </a:rPr>
              <a:t>ПРАКТИКЕ </a:t>
            </a:r>
            <a:r>
              <a:rPr lang="ru-RU" sz="2000" dirty="0">
                <a:effectLst/>
              </a:rPr>
              <a:t>КОНТРОЛЬНО-НАДЗОРНОЙ ДЕЯТЕЛЬНОСТИ В САХАЛИНСКОМ УПРАВЛЕНИИ ФЕДЕРАЛЬНОЙ СЛУЖБЫ ПО ЭКОЛОГИЧЕСКОМУ, ТЕХНОЛОГИЧЕСКОМУ И АТОМНОМУ НАДЗОРУ В ОБЛАСТИ ГОСУДАРСТВЕННОГО ЭНЕРГЕТИЧЕСКОГО НАДЗОРА И НАДЗОРА ЗА СОБЛЮДЕНИЕМ ЗАКОНОДАТЕЛЬСТВА ОБ ЭНЕРГОСБЕРЕЖЕНИИ И ПОВЫШЕНИИ ЭНЕРГЕТИЧЕСКОЙ ЭФФЕКТИВНОСТИ ЗА </a:t>
            </a:r>
            <a:r>
              <a:rPr lang="ru-RU" sz="2000" dirty="0" smtClean="0">
                <a:effectLst/>
              </a:rPr>
              <a:t>3 МЕСЯЦА 2019 </a:t>
            </a:r>
            <a:r>
              <a:rPr lang="ru-RU" sz="2000" dirty="0">
                <a:effectLst/>
              </a:rPr>
              <a:t>ГОДА 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832236"/>
            <a:ext cx="2373920" cy="1525722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958922"/>
            <a:ext cx="2244946" cy="131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1643063"/>
            <a:ext cx="8286750" cy="4450233"/>
          </a:xfrm>
          <a:solidFill>
            <a:srgbClr val="FFFF99"/>
          </a:solidFill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Общее количество поднадзорных Сахалинскому управлению Ростехнадзора организаций составляет 9723, из них: </a:t>
            </a:r>
          </a:p>
          <a:p>
            <a:pPr algn="just">
              <a:buNone/>
            </a:pPr>
            <a:endParaRPr lang="ru-RU" sz="2400" dirty="0" smtClean="0"/>
          </a:p>
          <a:p>
            <a:r>
              <a:rPr lang="ru-RU" sz="1800" dirty="0" smtClean="0"/>
              <a:t>Тепловых электростанций- 3; </a:t>
            </a:r>
          </a:p>
          <a:p>
            <a:r>
              <a:rPr lang="ru-RU" sz="1800" dirty="0" smtClean="0"/>
              <a:t>Газотурбинных (</a:t>
            </a:r>
            <a:r>
              <a:rPr lang="ru-RU" sz="1800" dirty="0" err="1" smtClean="0"/>
              <a:t>газопоршневых</a:t>
            </a:r>
            <a:r>
              <a:rPr lang="ru-RU" sz="1800" dirty="0" smtClean="0"/>
              <a:t>) электростанций- 1; </a:t>
            </a:r>
          </a:p>
          <a:p>
            <a:r>
              <a:rPr lang="ru-RU" sz="1800" dirty="0" smtClean="0"/>
              <a:t>Малых (технологических) электростанций- 61;  </a:t>
            </a:r>
          </a:p>
          <a:p>
            <a:r>
              <a:rPr lang="ru-RU" sz="1800" dirty="0" smtClean="0"/>
              <a:t>Котельных всего-370;</a:t>
            </a:r>
          </a:p>
          <a:p>
            <a:r>
              <a:rPr lang="ru-RU" sz="1800" dirty="0" smtClean="0"/>
              <a:t>Протяженность линий электропередачи- 19840 км;</a:t>
            </a:r>
          </a:p>
          <a:p>
            <a:r>
              <a:rPr lang="ru-RU" sz="1800" dirty="0" smtClean="0"/>
              <a:t>Протяженность тепловых сетей – 1013,04 км.;</a:t>
            </a:r>
          </a:p>
          <a:p>
            <a:r>
              <a:rPr lang="ru-RU" sz="1800" dirty="0" smtClean="0"/>
              <a:t>Электрических подстанций – 5039 ед.                                                             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  <a:defRPr/>
            </a:pPr>
            <a:endParaRPr lang="ru-RU" sz="1600" dirty="0" smtClean="0"/>
          </a:p>
          <a:p>
            <a:pPr>
              <a:buFont typeface="Wingdings 3" pitchFamily="18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/>
              <a:t>Государственный энергетический надзор.</a:t>
            </a:r>
            <a:br>
              <a:rPr lang="ru-RU" sz="2400" dirty="0" smtClean="0"/>
            </a:br>
            <a:r>
              <a:rPr lang="ru-RU" sz="2400" dirty="0" smtClean="0"/>
              <a:t>Электрические станции, котельные, электрические </a:t>
            </a:r>
            <a:br>
              <a:rPr lang="ru-RU" sz="2400" dirty="0" smtClean="0"/>
            </a:br>
            <a:r>
              <a:rPr lang="ru-RU" sz="2400" dirty="0" smtClean="0"/>
              <a:t>и тепловые установки и сети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14353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ru-RU" sz="1800" dirty="0"/>
              <a:t>На объектах, подконтрольных государственному энергетическому надзору, за отчетный период 2019/2018 годов управлением проведено   62/66 обследований, из них: плановых – 0/12, внеплановых  62/54. </a:t>
            </a:r>
            <a:endParaRPr lang="ru-RU" sz="1600" dirty="0" smtClean="0"/>
          </a:p>
          <a:p>
            <a:pPr>
              <a:buFont typeface="Wingdings 3" pitchFamily="18" charset="2"/>
              <a:buNone/>
              <a:defRPr/>
            </a:pPr>
            <a:endParaRPr lang="ru-RU" sz="1600" dirty="0" smtClean="0"/>
          </a:p>
          <a:p>
            <a:pPr>
              <a:buFont typeface="Wingdings 3" pitchFamily="18" charset="2"/>
              <a:buNone/>
              <a:defRPr/>
            </a:pPr>
            <a:endParaRPr lang="ru-RU" sz="16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/>
              <a:t>Административных наказаний, наложенных по результатам проверок – 56/49, в том числе: </a:t>
            </a:r>
          </a:p>
          <a:p>
            <a:r>
              <a:rPr lang="ru-RU" sz="1800" dirty="0"/>
              <a:t>0/0 – временный запрет деятельности;</a:t>
            </a:r>
          </a:p>
          <a:p>
            <a:r>
              <a:rPr lang="ru-RU" sz="1800" dirty="0"/>
              <a:t>6/12 –в виде предупреждения; </a:t>
            </a:r>
          </a:p>
          <a:p>
            <a:r>
              <a:rPr lang="ru-RU" sz="1800" dirty="0"/>
              <a:t>50/37 – административный штраф. </a:t>
            </a:r>
          </a:p>
          <a:p>
            <a:r>
              <a:rPr lang="ru-RU" sz="1800" dirty="0"/>
              <a:t>Общая сумма наложенных штрафов – 1027 / 706 тыс. рублей.</a:t>
            </a:r>
          </a:p>
          <a:p>
            <a:r>
              <a:rPr lang="ru-RU" sz="1800" dirty="0"/>
              <a:t> Взысканная сумма штрафов -  837/418 тыс. рублей.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Энергетический надзор</a:t>
            </a:r>
            <a:br>
              <a:rPr lang="ru-RU" sz="2800" dirty="0" smtClean="0"/>
            </a:br>
            <a:r>
              <a:rPr lang="ru-RU" sz="2800" dirty="0" smtClean="0"/>
              <a:t>Результаты проверок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1769705"/>
              </p:ext>
            </p:extLst>
          </p:nvPr>
        </p:nvGraphicFramePr>
        <p:xfrm>
          <a:off x="2699792" y="2564904"/>
          <a:ext cx="3571900" cy="121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85860"/>
            <a:ext cx="8424936" cy="4591412"/>
          </a:xfrm>
          <a:solidFill>
            <a:srgbClr val="99FFCC">
              <a:alpha val="40784"/>
            </a:srgb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</a:p>
          <a:p>
            <a:r>
              <a:rPr lang="ru-RU" dirty="0"/>
              <a:t>В отчетный период отделом проведено 14  внеплановых проверок субъектов малого предпринимательства на основании   обращения заявителя, который выступает в качестве объекта контроля (надзора).</a:t>
            </a:r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Энергетический надзор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42000"/>
              </a:srgbClr>
            </a:gs>
            <a:gs pos="50000">
              <a:srgbClr val="F3AFB2">
                <a:alpha val="86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effectLst/>
              </a:rPr>
              <a:t>ДОКЛАД </a:t>
            </a:r>
            <a:r>
              <a:rPr lang="ru-RU" sz="2000" dirty="0">
                <a:effectLst/>
              </a:rPr>
              <a:t>О ПРАВОПРИМЕНИТЕЛЬНОЙ ПРАКТИКИ КОНТРОЛЬНО-НАДЗОРНОЙ ДЕЯТЕЛЬНОСТИ В САХАЛИНСКОМ УПРАВЛЕНИИ ФЕДЕРАЛЬНОЙ СЛУЖБЫ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ПО ЭКОЛОГИЧЕСКОМУ, ТЕХНОЛОГИЧЕСКОМУ И АТОМНОМУ НАДЗОРУ </a:t>
            </a:r>
            <a:r>
              <a:rPr lang="ru-RU" sz="2000" u="sng" dirty="0">
                <a:effectLst/>
              </a:rPr>
              <a:t>В СФЕРЕ ГОСУДАРСТВЕННОГО СТРОИТЕЛЬНОГО </a:t>
            </a:r>
            <a:r>
              <a:rPr lang="ru-RU" sz="2000" u="sng" dirty="0" smtClean="0">
                <a:effectLst/>
              </a:rPr>
              <a:t>НАДЗОРА 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ЗА </a:t>
            </a:r>
            <a:r>
              <a:rPr lang="ru-RU" sz="2000" dirty="0" smtClean="0">
                <a:effectLst/>
              </a:rPr>
              <a:t> 3 МЕСЯЦА 2019 </a:t>
            </a:r>
            <a:r>
              <a:rPr lang="ru-RU" sz="2000" dirty="0">
                <a:effectLst/>
              </a:rPr>
              <a:t>ГОДА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929198"/>
            <a:ext cx="2295849" cy="134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6247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1400" dirty="0" smtClean="0"/>
              <a:t>За 3 мес. 2019 года, под надзором государственного строительного надзора </a:t>
            </a:r>
          </a:p>
          <a:p>
            <a:pPr algn="just">
              <a:buNone/>
              <a:defRPr/>
            </a:pPr>
            <a:r>
              <a:rPr lang="ru-RU" sz="1400" dirty="0" smtClean="0"/>
              <a:t>состояло 24 объекта капитального строительства, в том числе:</a:t>
            </a:r>
          </a:p>
          <a:p>
            <a:pPr algn="just">
              <a:buNone/>
              <a:defRPr/>
            </a:pPr>
            <a:endParaRPr lang="ru-RU" sz="1400" dirty="0" smtClean="0"/>
          </a:p>
          <a:p>
            <a:pPr algn="just">
              <a:buNone/>
              <a:defRPr/>
            </a:pPr>
            <a:endParaRPr lang="ru-RU" sz="1400" dirty="0"/>
          </a:p>
          <a:p>
            <a:pPr algn="just">
              <a:buNone/>
              <a:defRPr/>
            </a:pPr>
            <a:endParaRPr lang="ru-RU" sz="1400" dirty="0" smtClean="0"/>
          </a:p>
          <a:p>
            <a:pPr algn="just">
              <a:buNone/>
              <a:defRPr/>
            </a:pPr>
            <a:endParaRPr lang="ru-RU" sz="1400" dirty="0" smtClean="0"/>
          </a:p>
          <a:p>
            <a:pPr algn="just">
              <a:buNone/>
              <a:defRPr/>
            </a:pPr>
            <a:endParaRPr lang="ru-RU" sz="1400" dirty="0" smtClean="0"/>
          </a:p>
          <a:p>
            <a:pPr algn="just">
              <a:buNone/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 algn="ctr">
              <a:buFont typeface="Wingdings 3" pitchFamily="18" charset="2"/>
              <a:buNone/>
              <a:defRPr/>
            </a:pPr>
            <a:r>
              <a:rPr lang="ru-RU" sz="1400" dirty="0" smtClean="0"/>
              <a:t>Из них:</a:t>
            </a:r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200" dirty="0" smtClean="0"/>
          </a:p>
          <a:p>
            <a:pPr>
              <a:buFont typeface="Wingdings 3" pitchFamily="18" charset="2"/>
              <a:buNone/>
              <a:defRPr/>
            </a:pPr>
            <a:endParaRPr lang="ru-RU" sz="1200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200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400" b="1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400" b="1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400" b="1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64704"/>
            <a:ext cx="8229600" cy="14401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/>
              <a:t>Государственный строительный надзор при строительстве, реконструкции, капитальном ремонте объектов капитального строительства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1589595"/>
              </p:ext>
            </p:extLst>
          </p:nvPr>
        </p:nvGraphicFramePr>
        <p:xfrm>
          <a:off x="1619672" y="2132856"/>
          <a:ext cx="566737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14963392"/>
              </p:ext>
            </p:extLst>
          </p:nvPr>
        </p:nvGraphicFramePr>
        <p:xfrm>
          <a:off x="264366" y="3429000"/>
          <a:ext cx="88924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5" descr="47.jpg"/>
          <p:cNvPicPr>
            <a:picLocks noChangeAspect="1"/>
          </p:cNvPicPr>
          <p:nvPr/>
        </p:nvPicPr>
        <p:blipFill>
          <a:blip r:embed="rId2" cstate="print">
            <a:lum bright="82000" contrast="-70000"/>
          </a:blip>
          <a:srcRect/>
          <a:stretch>
            <a:fillRect/>
          </a:stretch>
        </p:blipFill>
        <p:spPr bwMode="auto">
          <a:xfrm>
            <a:off x="-6100" y="1285875"/>
            <a:ext cx="9150099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Государственный строительный надзор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76591693"/>
              </p:ext>
            </p:extLst>
          </p:nvPr>
        </p:nvGraphicFramePr>
        <p:xfrm>
          <a:off x="251519" y="1169554"/>
          <a:ext cx="8574657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24401" y="3933056"/>
            <a:ext cx="3952056" cy="23762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Выдано 4 предписания, из них: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Заказчику (застройщику) -2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Лицам, осуществляющим строительство -1</a:t>
            </a:r>
          </a:p>
          <a:p>
            <a:pPr marL="285750" indent="-285750">
              <a:buFontTx/>
              <a:buChar char="-"/>
            </a:pPr>
            <a:r>
              <a:rPr lang="ru-RU" dirty="0"/>
              <a:t>Лицам, </a:t>
            </a:r>
            <a:r>
              <a:rPr lang="ru-RU" dirty="0" smtClean="0"/>
              <a:t>осуществляющим строительный контроль - 1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7306" y="82406"/>
            <a:ext cx="56938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 descr="05_IFP                   2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234852"/>
              </p:ext>
            </p:extLst>
          </p:nvPr>
        </p:nvGraphicFramePr>
        <p:xfrm>
          <a:off x="3286084" y="1357298"/>
          <a:ext cx="5857916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Объекты нефтегазодобычи, </a:t>
            </a:r>
            <a:r>
              <a:rPr lang="ru-RU" sz="2000" dirty="0" err="1" smtClean="0">
                <a:solidFill>
                  <a:schemeClr val="tx1"/>
                </a:solidFill>
              </a:rPr>
              <a:t>газопереработки</a:t>
            </a:r>
            <a:r>
              <a:rPr lang="ru-RU" sz="2000" dirty="0" smtClean="0">
                <a:solidFill>
                  <a:schemeClr val="tx1"/>
                </a:solidFill>
              </a:rPr>
              <a:t> и магистрального трубопроводного транспорта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>
            <a:lum bright="35000" contrast="47000"/>
          </a:blip>
          <a:stretch>
            <a:fillRect/>
          </a:stretch>
        </p:blipFill>
        <p:spPr>
          <a:xfrm>
            <a:off x="13929" y="692696"/>
            <a:ext cx="9144000" cy="616530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724846"/>
            <a:ext cx="8229600" cy="1263993"/>
          </a:xfrm>
          <a:solidFill>
            <a:schemeClr val="bg2">
              <a:lumMod val="90000"/>
              <a:alpha val="85000"/>
            </a:schemeClr>
          </a:solidFill>
        </p:spPr>
        <p:txBody>
          <a:bodyPr/>
          <a:lstStyle/>
          <a:p>
            <a:r>
              <a:rPr lang="ru-RU" sz="2000" dirty="0" smtClean="0"/>
              <a:t>В отчетном периоде текущего года при выявлении вышеуказанных нарушений должностными лицами отдела возбуждено 22 дела об административном правонарушении 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>Аварии и инциденты: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071810"/>
            <a:ext cx="8136904" cy="1323439"/>
          </a:xfrm>
          <a:prstGeom prst="rect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Сумма </a:t>
            </a:r>
            <a:r>
              <a:rPr lang="ru-RU" sz="2000" dirty="0"/>
              <a:t>наложенных административных штрафов – 100 </a:t>
            </a:r>
            <a:r>
              <a:rPr lang="ru-RU" sz="2000" dirty="0" err="1"/>
              <a:t>тыс.руб</a:t>
            </a:r>
            <a:r>
              <a:rPr lang="ru-RU" sz="2000" dirty="0"/>
              <a:t>.</a:t>
            </a:r>
          </a:p>
          <a:p>
            <a:r>
              <a:rPr lang="ru-RU" sz="2000" dirty="0"/>
              <a:t>Взыскано административных штрафов –  70 </a:t>
            </a:r>
            <a:r>
              <a:rPr lang="ru-RU" sz="2000" dirty="0" err="1"/>
              <a:t>тыс</a:t>
            </a:r>
            <a:r>
              <a:rPr lang="ru-RU" sz="2000" dirty="0"/>
              <a:t> руб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42000"/>
              </a:srgbClr>
            </a:gs>
            <a:gs pos="50000">
              <a:srgbClr val="F3AFB2">
                <a:alpha val="86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effectLst/>
              </a:rPr>
              <a:t>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ПРИ ОСУЩЕСТВЛЕНИИ ФЕДЕРАЛЬНОГО ГОСУДАРТСВЕННОГО НАДЗОРА В ОБЛАСТИ БЕЗОПАСНОСТИ ГИДРОТЕХНИЧЕСКИХ СООРУЖЕНИЙ ЗА 3</a:t>
            </a:r>
            <a:r>
              <a:rPr lang="ru-RU" sz="2000" dirty="0" smtClean="0">
                <a:effectLst/>
              </a:rPr>
              <a:t> МЕСЯЦА 2019 </a:t>
            </a:r>
            <a:r>
              <a:rPr lang="ru-RU" sz="2000" dirty="0">
                <a:effectLst/>
              </a:rPr>
              <a:t>ГОДА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929198"/>
            <a:ext cx="2173508" cy="126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" y="1210444"/>
            <a:ext cx="9144000" cy="56475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ГОСУДАРСТВЕННЫЙ НАДЗОР В ОБЛАСТИ ГИДРОТЕХНИЧЕСКИХ СООРУЖЕНИЙ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63688" y="1412776"/>
            <a:ext cx="5472608" cy="1008112"/>
          </a:xfrm>
          <a:prstGeom prst="ellipse">
            <a:avLst/>
          </a:prstGeom>
          <a:solidFill>
            <a:srgbClr val="B0D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Сахалинскому управлению поднадзорно 9 объектов ГТС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18327" y="249289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212976"/>
            <a:ext cx="337471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объекта энергетического комплекса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14024" y="3212976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объектов водохозяйственного комплекса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4797152"/>
            <a:ext cx="7272808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Количество организаций, эксплуатирующих ГТС – 6, из них: 1 предприятие энергетики и 5 предприятий, эксплуатирующие объекты водохозяйственного комплекса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Проверки ГТС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3362" y="4595277"/>
            <a:ext cx="8208912" cy="1083766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20840"/>
            <a:ext cx="82809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За 3 месяца 2019 года Сахалинским управлением </a:t>
            </a:r>
            <a:r>
              <a:rPr lang="ru-RU" sz="2000" dirty="0" err="1"/>
              <a:t>Ростехнадзора</a:t>
            </a:r>
            <a:r>
              <a:rPr lang="ru-RU" sz="2000" dirty="0"/>
              <a:t> плановые и внеплановые проверки не проводились.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Всего </a:t>
            </a:r>
            <a:r>
              <a:rPr lang="ru-RU" sz="2000" dirty="0"/>
              <a:t>проведено 0 проверок, за аналогичный период 2018 года – 1.</a:t>
            </a:r>
          </a:p>
          <a:p>
            <a:pPr algn="ctr"/>
            <a:r>
              <a:rPr lang="ru-RU" sz="2000" dirty="0"/>
              <a:t>Всего за 3 месяца 2019 года наложено 0 административных штрафов, за аналогичный период 2018 года – 4.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За 3 месяца 2019 года общая сумма штрафов составляет 0 тыс. руб., за аналогичный период 2018 года – 64 тыс. руб. </a:t>
            </a:r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31000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71624"/>
            <a:ext cx="8229600" cy="44354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D9CE3B"/>
                </a:solidFill>
              </a:rPr>
              <a:t>300 лет горному надзору </a:t>
            </a:r>
            <a:r>
              <a:rPr lang="ru-RU" i="1" dirty="0">
                <a:solidFill>
                  <a:srgbClr val="D9CE3B"/>
                </a:solidFill>
              </a:rPr>
              <a:t>Р</a:t>
            </a:r>
            <a:r>
              <a:rPr lang="ru-RU" i="1" dirty="0" smtClean="0">
                <a:solidFill>
                  <a:srgbClr val="D9CE3B"/>
                </a:solidFill>
              </a:rPr>
              <a:t>оссии</a:t>
            </a:r>
            <a:endParaRPr lang="ru-RU" i="1" dirty="0">
              <a:solidFill>
                <a:srgbClr val="D9CE3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624"/>
            <a:ext cx="8352928" cy="44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7" y="3645024"/>
            <a:ext cx="151296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1428736"/>
            <a:ext cx="6043626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5779" name="Рисунок 7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928938"/>
            <a:ext cx="36052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500">
              <a:srgbClr val="FFFF00">
                <a:lumMod val="27000"/>
                <a:lumOff val="73000"/>
              </a:srgbClr>
            </a:gs>
            <a:gs pos="0">
              <a:schemeClr val="accent5">
                <a:lumMod val="20000"/>
                <a:lumOff val="80000"/>
              </a:schemeClr>
            </a:gs>
            <a:gs pos="61648">
              <a:srgbClr val="F4D7D9">
                <a:lumMod val="100000"/>
              </a:srgbClr>
            </a:gs>
            <a:gs pos="53000">
              <a:srgbClr val="92D050">
                <a:lumMod val="43000"/>
                <a:lumOff val="57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За </a:t>
            </a:r>
            <a:r>
              <a:rPr lang="ru-RU" sz="1800" dirty="0">
                <a:solidFill>
                  <a:schemeClr val="tx1"/>
                </a:solidFill>
              </a:rPr>
              <a:t>3</a:t>
            </a:r>
            <a:r>
              <a:rPr lang="ru-RU" sz="1800" dirty="0" smtClean="0">
                <a:solidFill>
                  <a:schemeClr val="tx1"/>
                </a:solidFill>
              </a:rPr>
              <a:t> мес. 2019 г. проведено 5 (в 2018 г. - 5) проверочных мероприятия в отношении предприятий нефтегазодобывающего комплекса и объектов магистрального трубопроводного транспорта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653481"/>
              </p:ext>
            </p:extLst>
          </p:nvPr>
        </p:nvGraphicFramePr>
        <p:xfrm>
          <a:off x="395536" y="148478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880723"/>
              </p:ext>
            </p:extLst>
          </p:nvPr>
        </p:nvGraphicFramePr>
        <p:xfrm>
          <a:off x="428596" y="1357274"/>
          <a:ext cx="842968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Результаты проверок объектов </a:t>
            </a:r>
            <a:r>
              <a:rPr lang="ru-RU" sz="2400" dirty="0" err="1" smtClean="0"/>
              <a:t>нефтегазодобычи</a:t>
            </a:r>
            <a:r>
              <a:rPr lang="ru-RU" sz="2400" dirty="0" smtClean="0"/>
              <a:t>,  </a:t>
            </a:r>
            <a:r>
              <a:rPr lang="ru-RU" sz="2400" dirty="0" err="1" smtClean="0"/>
              <a:t>газопереработки</a:t>
            </a:r>
            <a:r>
              <a:rPr lang="ru-RU" sz="2400" dirty="0" smtClean="0"/>
              <a:t> и магистрального трубопроводного транспорта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 descr="025a72f4a878234ae323091eb5fc1bb1.jpg"/>
          <p:cNvPicPr>
            <a:picLocks noChangeAspect="1"/>
          </p:cNvPicPr>
          <p:nvPr/>
        </p:nvPicPr>
        <p:blipFill>
          <a:blip r:embed="rId2" cstate="print">
            <a:lum bright="54000" contrast="-40000"/>
          </a:blip>
          <a:srcRect/>
          <a:stretch>
            <a:fillRect/>
          </a:stretch>
        </p:blipFill>
        <p:spPr bwMode="auto">
          <a:xfrm>
            <a:off x="-20578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Содержимое 1"/>
          <p:cNvSpPr>
            <a:spLocks noGrp="1"/>
          </p:cNvSpPr>
          <p:nvPr>
            <p:ph idx="1"/>
          </p:nvPr>
        </p:nvSpPr>
        <p:spPr>
          <a:xfrm>
            <a:off x="500063" y="2564904"/>
            <a:ext cx="8358187" cy="3672408"/>
          </a:xfrm>
        </p:spPr>
        <p:txBody>
          <a:bodyPr/>
          <a:lstStyle/>
          <a:p>
            <a:pPr marL="363538" defTabSz="912813" eaLnBrk="1" hangingPunct="1"/>
            <a:endParaRPr lang="ru-RU" sz="2400" dirty="0" smtClean="0"/>
          </a:p>
          <a:p>
            <a:pPr marL="107950" indent="0" defTabSz="912813" eaLnBrk="1" hangingPunct="1">
              <a:buNone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714488"/>
            <a:ext cx="8229600" cy="3730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За отчетный период на подконтрольных Управлению предприятиях аварий не произошло.</a:t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714348" y="571480"/>
            <a:ext cx="8072494" cy="7143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Аварии и инциденты на объектах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нефтегазодобычи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 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газопереработки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и магистрального трубопроводного транспорта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a112ac38c1bff12d0624f3604e1ffe29.jpg"/>
          <p:cNvPicPr>
            <a:picLocks noChangeAspect="1"/>
          </p:cNvPicPr>
          <p:nvPr/>
        </p:nvPicPr>
        <p:blipFill>
          <a:blip r:embed="rId2" cstate="print">
            <a:lum bright="36000" contrast="-2000"/>
          </a:blip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5572125" cy="6286500"/>
          </a:xfrm>
        </p:spPr>
        <p:txBody>
          <a:bodyPr/>
          <a:lstStyle/>
          <a:p>
            <a:pPr marL="322263" defTabSz="912813" eaLnBrk="1" hangingPunct="1"/>
            <a:endParaRPr lang="ru-RU" sz="1600" dirty="0" smtClean="0"/>
          </a:p>
          <a:p>
            <a:pPr marL="322263" defTabSz="912813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ru-RU" sz="1600" dirty="0" smtClean="0"/>
              <a:t>ОСНОВНЫЕ ПРОБЛЕМЫ</a:t>
            </a:r>
          </a:p>
          <a:p>
            <a:pPr marL="322263" defTabSz="912813" eaLnBrk="1" hangingPunct="1">
              <a:lnSpc>
                <a:spcPct val="150000"/>
              </a:lnSpc>
              <a:buFont typeface="Wingdings 3" pitchFamily="18" charset="2"/>
              <a:buNone/>
            </a:pPr>
            <a:endParaRPr lang="ru-RU" sz="1600" dirty="0" smtClean="0"/>
          </a:p>
          <a:p>
            <a:pPr marL="322263" defTabSz="912813" eaLnBrk="1" hangingPunct="1">
              <a:lnSpc>
                <a:spcPct val="150000"/>
              </a:lnSpc>
              <a:buFont typeface="Wingdings 3" pitchFamily="18" charset="2"/>
              <a:buNone/>
            </a:pPr>
            <a:endParaRPr lang="ru-RU" sz="1600" dirty="0" smtClean="0"/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Объекты, эксплуатируемые данным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предприятием, построены и введены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в эксплуатацию в 60-90-х годах.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Срок службы большинства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технических устройств, применяемых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на объектах, истек, а продления срока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службы проводится не своевременно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в силу различных причин.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Замена оборудования  проходит медленно.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5" descr="fa1b92b27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Объекты газораспределения и </a:t>
            </a:r>
            <a:r>
              <a:rPr lang="ru-RU" sz="2400" dirty="0" err="1" smtClean="0"/>
              <a:t>газопотребления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64878944"/>
              </p:ext>
            </p:extLst>
          </p:nvPr>
        </p:nvGraphicFramePr>
        <p:xfrm>
          <a:off x="785786" y="1124744"/>
          <a:ext cx="7572428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214282" y="4581128"/>
            <a:ext cx="8715435" cy="172819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363538" algn="ctr" defTabSz="912813" eaLnBrk="1" hangingPunct="1">
              <a:buNone/>
            </a:pPr>
            <a:r>
              <a:rPr lang="ru-RU" sz="2000" b="1" dirty="0" smtClean="0"/>
              <a:t>   </a:t>
            </a:r>
          </a:p>
          <a:p>
            <a:pPr marL="363538" algn="ctr" defTabSz="912813" eaLnBrk="1" hangingPunct="1">
              <a:buNone/>
            </a:pPr>
            <a:r>
              <a:rPr lang="ru-RU" sz="2000" b="1" dirty="0" smtClean="0"/>
              <a:t>В отчетном периоде аварий и </a:t>
            </a:r>
          </a:p>
          <a:p>
            <a:pPr marL="363538" algn="ctr" defTabSz="912813" eaLnBrk="1" hangingPunct="1">
              <a:buNone/>
            </a:pPr>
            <a:r>
              <a:rPr lang="ru-RU" sz="2000" b="1" dirty="0" smtClean="0"/>
              <a:t>   несчастных случаев не произошло.</a:t>
            </a:r>
          </a:p>
          <a:p>
            <a:pPr marL="363538" algn="just" defTabSz="912813" eaLnBrk="1" hangingPunct="1">
              <a:buNone/>
            </a:pPr>
            <a:endParaRPr lang="ru-RU" sz="2000" dirty="0" smtClean="0"/>
          </a:p>
          <a:p>
            <a:pPr marL="363538" algn="just" defTabSz="912813" eaLnBrk="1" hangingPunct="1">
              <a:buFont typeface="Wingdings 3" pitchFamily="18" charset="2"/>
              <a:buNone/>
            </a:pPr>
            <a:endParaRPr lang="ru-RU" sz="2000" b="1" u="sng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 descr="3.3.2.png"/>
          <p:cNvPicPr>
            <a:picLocks noChangeAspect="1"/>
          </p:cNvPicPr>
          <p:nvPr/>
        </p:nvPicPr>
        <p:blipFill>
          <a:blip r:embed="rId2" cstate="print">
            <a:lum bright="72000" contrast="-58000"/>
          </a:blip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Содержимое 1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неэффективная работа производственного контроля за соблюдением требований промышленной безопасности;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отсутствие контроля при строительстве объектов газораспределения и газопотребления со стороны заказчика и строительного надзора, функции контроля на которые при строительстве переданы субъектам РФ;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нарушение сроков проведения диагностики и освидетельствования;</a:t>
            </a:r>
          </a:p>
          <a:p>
            <a:pPr marL="363538" algn="just" defTabSz="912813" eaLnBrk="1" hangingPunct="1">
              <a:spcBef>
                <a:spcPct val="0"/>
              </a:spcBef>
              <a:buNone/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не своевременное проведение экспертизы промышленной безопасности оборудования;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несвоевременное диагностирование технических устройств с целью продления ресурса газопроводов, отслуживших нормативный срок службы;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медленный темп замены устаревшего оборудования и внедрения новых современных технологий, недостаток квалифицированного персонала и несоответствие нормативно-технических требований современному   </a:t>
            </a:r>
          </a:p>
          <a:p>
            <a:pPr marL="363538" algn="just" defTabSz="912813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1600" b="1" dirty="0" smtClean="0"/>
              <a:t>    законодательству, а также сезонность работы некоторых предприятий имеющих сети газопотребления.</a:t>
            </a:r>
          </a:p>
          <a:p>
            <a:pPr marL="363538" defTabSz="912813" eaLnBrk="1" hangingPunct="1"/>
            <a:endParaRPr lang="ru-RU" sz="2000" b="1" dirty="0" smtClean="0"/>
          </a:p>
          <a:p>
            <a:pPr marL="363538" defTabSz="912813" eaLnBrk="1" hangingPunct="1"/>
            <a:endParaRPr lang="ru-RU" sz="20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/>
              <a:t>Наиболее характерными нарушениями, выявленными на подконтрольных предприятиях, являются: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3918</TotalTime>
  <Words>1639</Words>
  <Application>Microsoft Office PowerPoint</Application>
  <PresentationFormat>Экран (4:3)</PresentationFormat>
  <Paragraphs>308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Открытая</vt:lpstr>
      <vt:lpstr>     ДОКЛАД О ПРАВОПРИМЕНИТЕЛЬНОЙ ПРАКТИКЕ КОНТРОЛЬНО-НАДЗОРНОЙ ДЕЯТЕЛЬНОСТИ В САХАЛИНСКОМ УПРАВЛЕНИИ ФЕДЕРАЛЬНОЙ СЛУЖБЫ ПО ЭКОЛОГИЧЕСКОМУ, ТЕХНОЛОГИЧЕСКОМУ И АТОМНОМУ НАДЗОРУ  В ОБЛАСТИ ПРОМЫШЛЕННОЙ БЕЗОПАСНОСТИ ЗА    3 МЕСЯЦА 2019 г. (со статистикой типовых и массовых нарушений обязательных требований с возможными мероприятиями по их устранению) </vt:lpstr>
      <vt:lpstr>Цель мероприятия – доведение до сведения подконтрольных организаций информации о недопустимых действиях в рамках эксплуатации опасных производственных объектов и последствиях нарушений требований промышленной безопасности, а также санкциях, применяемых к нарушителям.</vt:lpstr>
      <vt:lpstr>Объекты нефтегазодобычи, газопереработки и магистрального трубопроводного транспорта </vt:lpstr>
      <vt:lpstr>За 3 мес. 2019 г. проведено 5 (в 2018 г. - 5) проверочных мероприятия в отношении предприятий нефтегазодобывающего комплекса и объектов магистрального трубопроводного транспорта</vt:lpstr>
      <vt:lpstr>Результаты проверок объектов нефтегазодобычи,  газопереработки и магистрального трубопроводного транспорта </vt:lpstr>
      <vt:lpstr>За отчетный период на подконтрольных Управлению предприятиях аварий не произошло. </vt:lpstr>
      <vt:lpstr>Презентация PowerPoint</vt:lpstr>
      <vt:lpstr>Объекты газораспределения и газопотребления</vt:lpstr>
      <vt:lpstr>Наиболее характерными нарушениями, выявленными на подконтрольных предприятиях, являются:</vt:lpstr>
      <vt:lpstr>Проведение проверок на объектах газораспределения и газопотребления</vt:lpstr>
      <vt:lpstr>Транспортирование опасных веществ  </vt:lpstr>
      <vt:lpstr>Взрывоопасные и химически опасные производства и объекты спецхимии</vt:lpstr>
      <vt:lpstr>Аварии и инциденты на объектах взрывоопасных и химически опасных производствах и объектах спецхимии</vt:lpstr>
      <vt:lpstr>Объекты  нефтехимической и нефтеперерабатывающей промышленности </vt:lpstr>
      <vt:lpstr>Проблемы, связанные с обеспечением безопасности и противоаварийной устойчивости поднадзорных предприятий:</vt:lpstr>
      <vt:lpstr>Угольная промышленность</vt:lpstr>
      <vt:lpstr>Результаты проверок на объектах угольной промышленности:</vt:lpstr>
      <vt:lpstr>Горнорудная и нерудная промышленность</vt:lpstr>
      <vt:lpstr>Объекты, на которых используется оборудование, работающее под давлением </vt:lpstr>
      <vt:lpstr>Объекты, на которых используется оборудование, работающее под давлением</vt:lpstr>
      <vt:lpstr>Объекты, на которых используются стационарно установленные грузоподъемные механизмы и подъемные сооружения </vt:lpstr>
      <vt:lpstr>Объекты, на которых используются стационарно установленные грузоподъемные механизмы и подъемные сооружения</vt:lpstr>
      <vt:lpstr>     ДОКЛАД О ПРАВОПРИМЕНИТЕЛЬНОЙ ПРАКТИКЕ КОНТРОЛЬНО-НАДЗОРНОЙ ДЕЯТЕЛЬНОСТИ В САХАЛИНСКОМ УПРАВЛЕНИИ ФЕДЕРАЛЬНОЙ СЛУЖБЫ ПО ЭКОЛОГИЧЕСКОМУ, ТЕХНОЛОГИЧЕСКОМУ И АТОМНОМУ НАДЗОРУ В ОБЛАСТИ ГОСУДАРСТВЕННОГО ЭНЕРГЕТИЧЕСКОГО НАДЗОРА И НАДЗОРА ЗА СОБЛЮДЕНИЕМ ЗАКОНОДАТЕЛЬСТВА ОБ ЭНЕРГОСБЕРЕЖЕНИИ И ПОВЫШЕНИИ ЭНЕРГЕТИЧЕСКОЙ ЭФФЕКТИВНОСТИ ЗА 3 МЕСЯЦА 2019 ГОДА  (со статистикой типовых и массовых нарушений обязательных требований с возможными мероприятиями по их устранению) </vt:lpstr>
      <vt:lpstr>Государственный энергетический надзор. Электрические станции, котельные, электрические  и тепловые установки и сети</vt:lpstr>
      <vt:lpstr>Энергетический надзор Результаты проверок</vt:lpstr>
      <vt:lpstr>Энергетический надзор </vt:lpstr>
      <vt:lpstr> 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В СФЕРЕ ГОСУДАРСТВЕННОГО СТРОИТЕЛЬНОГО НАДЗОРА  ЗА  3 МЕСЯЦА 2019 ГОДА (со статистикой типовых и массовых нарушений обязательных требований с возможными мероприятиями по их устранению) </vt:lpstr>
      <vt:lpstr>Государственный строительный надзор при строительстве, реконструкции, капитальном ремонте объектов капитального строительства  </vt:lpstr>
      <vt:lpstr>Государственный строительный надзор</vt:lpstr>
      <vt:lpstr>Аварии и инциденты:</vt:lpstr>
      <vt:lpstr> 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ПРИ ОСУЩЕСТВЛЕНИИ ФЕДЕРАЛЬНОГО ГОСУДАРТСВЕННОГО НАДЗОРА В ОБЛАСТИ БЕЗОПАСНОСТИ ГИДРОТЕХНИЧЕСКИХ СООРУЖЕНИЙ ЗА 3 МЕСЯЦА 2019 ГОДА (со статистикой типовых и массовых нарушений обязательных требований с возможными мероприятиями по их устранению) </vt:lpstr>
      <vt:lpstr>ГОСУДАРСТВЕННЫЙ НАДЗОР В ОБЛАСТИ ГИДРОТЕХНИЧЕСКИХ СООРУЖЕНИЙ</vt:lpstr>
      <vt:lpstr>Проверки ГТС</vt:lpstr>
      <vt:lpstr>300 лет горному надзору России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Ivashevskaya</dc:creator>
  <cp:lastModifiedBy>shevtsova_vr</cp:lastModifiedBy>
  <cp:revision>439</cp:revision>
  <dcterms:created xsi:type="dcterms:W3CDTF">2017-04-27T22:26:42Z</dcterms:created>
  <dcterms:modified xsi:type="dcterms:W3CDTF">2023-10-11T22:42:40Z</dcterms:modified>
</cp:coreProperties>
</file>